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06060"/>
        </a:solidFill>
        <a:effectLst/>
        <a:uFillTx/>
        <a:latin typeface="+mn-lt"/>
        <a:ea typeface="+mn-ea"/>
        <a:cs typeface="+mn-cs"/>
        <a:sym typeface="Gill Sans"/>
      </a:defRPr>
    </a:lvl1pPr>
    <a:lvl2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06060"/>
        </a:solidFill>
        <a:effectLst/>
        <a:uFillTx/>
        <a:latin typeface="+mn-lt"/>
        <a:ea typeface="+mn-ea"/>
        <a:cs typeface="+mn-cs"/>
        <a:sym typeface="Gill Sans"/>
      </a:defRPr>
    </a:lvl2pPr>
    <a:lvl3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06060"/>
        </a:solidFill>
        <a:effectLst/>
        <a:uFillTx/>
        <a:latin typeface="+mn-lt"/>
        <a:ea typeface="+mn-ea"/>
        <a:cs typeface="+mn-cs"/>
        <a:sym typeface="Gill Sans"/>
      </a:defRPr>
    </a:lvl3pPr>
    <a:lvl4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06060"/>
        </a:solidFill>
        <a:effectLst/>
        <a:uFillTx/>
        <a:latin typeface="+mn-lt"/>
        <a:ea typeface="+mn-ea"/>
        <a:cs typeface="+mn-cs"/>
        <a:sym typeface="Gill Sans"/>
      </a:defRPr>
    </a:lvl4pPr>
    <a:lvl5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06060"/>
        </a:solidFill>
        <a:effectLst/>
        <a:uFillTx/>
        <a:latin typeface="+mn-lt"/>
        <a:ea typeface="+mn-ea"/>
        <a:cs typeface="+mn-cs"/>
        <a:sym typeface="Gill Sans"/>
      </a:defRPr>
    </a:lvl5pPr>
    <a:lvl6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06060"/>
        </a:solidFill>
        <a:effectLst/>
        <a:uFillTx/>
        <a:latin typeface="+mn-lt"/>
        <a:ea typeface="+mn-ea"/>
        <a:cs typeface="+mn-cs"/>
        <a:sym typeface="Gill Sans"/>
      </a:defRPr>
    </a:lvl6pPr>
    <a:lvl7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06060"/>
        </a:solidFill>
        <a:effectLst/>
        <a:uFillTx/>
        <a:latin typeface="+mn-lt"/>
        <a:ea typeface="+mn-ea"/>
        <a:cs typeface="+mn-cs"/>
        <a:sym typeface="Gill Sans"/>
      </a:defRPr>
    </a:lvl7pPr>
    <a:lvl8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06060"/>
        </a:solidFill>
        <a:effectLst/>
        <a:uFillTx/>
        <a:latin typeface="+mn-lt"/>
        <a:ea typeface="+mn-ea"/>
        <a:cs typeface="+mn-cs"/>
        <a:sym typeface="Gill Sans"/>
      </a:defRPr>
    </a:lvl8pPr>
    <a:lvl9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06060"/>
        </a:solidFill>
        <a:effectLst/>
        <a:uFillTx/>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606060"/>
        </a:fontRef>
        <a:srgbClr val="606060"/>
      </a:tcTxStyle>
      <a:tcStyle>
        <a:tcBdr>
          <a:left>
            <a:ln w="12700" cap="flat">
              <a:noFill/>
              <a:miter lim="400000"/>
            </a:ln>
          </a:left>
          <a:right>
            <a:ln w="12700" cap="flat">
              <a:noFill/>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noFill/>
              <a:miter lim="400000"/>
            </a:ln>
          </a:insideV>
        </a:tcBdr>
        <a:fill>
          <a:noFill/>
        </a:fill>
      </a:tcStyle>
    </a:wholeTbl>
    <a:band2H>
      <a:tcTxStyle/>
      <a:tcStyle>
        <a:tcBdr/>
        <a:fill>
          <a:solidFill>
            <a:srgbClr val="E7E3D2">
              <a:alpha val="50000"/>
            </a:srgbClr>
          </a:solidFill>
        </a:fill>
      </a:tcStyle>
    </a:band2H>
    <a:firstCol>
      <a:tcTxStyle b="off" i="off">
        <a:fontRef idx="minor">
          <a:srgbClr val="FFFFFF"/>
        </a:fontRef>
        <a:srgbClr val="FFFFFF"/>
      </a:tcTxStyle>
      <a:tcStyle>
        <a:tcBdr>
          <a:left>
            <a:ln w="3175" cap="flat">
              <a:solidFill>
                <a:srgbClr val="FDF6DA"/>
              </a:solidFill>
              <a:prstDash val="solid"/>
              <a:miter lim="400000"/>
            </a:ln>
          </a:left>
          <a:right>
            <a:ln w="12700" cap="flat">
              <a:solidFill>
                <a:srgbClr val="FDF6DA"/>
              </a:solidFill>
              <a:prstDash val="solid"/>
              <a:miter lim="400000"/>
            </a:ln>
          </a:right>
          <a:top>
            <a:ln w="12700" cap="flat">
              <a:solidFill>
                <a:srgbClr val="FDF6DA"/>
              </a:solidFill>
              <a:prstDash val="solid"/>
              <a:miter lim="400000"/>
            </a:ln>
          </a:top>
          <a:bottom>
            <a:ln w="12700" cap="flat">
              <a:solidFill>
                <a:srgbClr val="FDF6DA"/>
              </a:solidFill>
              <a:prstDash val="solid"/>
              <a:miter lim="400000"/>
            </a:ln>
          </a:bottom>
          <a:insideH>
            <a:ln w="12700" cap="flat">
              <a:solidFill>
                <a:srgbClr val="FDF6DA"/>
              </a:solidFill>
              <a:prstDash val="solid"/>
              <a:miter lim="400000"/>
            </a:ln>
          </a:insideH>
          <a:insideV>
            <a:ln w="12700" cap="flat">
              <a:noFill/>
              <a:miter lim="400000"/>
            </a:ln>
          </a:insideV>
        </a:tcBdr>
        <a:fill>
          <a:solidFill>
            <a:srgbClr val="A5C69B"/>
          </a:solidFill>
        </a:fill>
      </a:tcStyle>
    </a:firstCol>
    <a:lastRow>
      <a:tcTxStyle b="off" i="off">
        <a:fontRef idx="minor">
          <a:srgbClr val="606060"/>
        </a:fontRef>
        <a:srgbClr val="606060"/>
      </a:tcTxStyle>
      <a:tcStyle>
        <a:tcBdr>
          <a:left>
            <a:ln w="12700" cap="flat">
              <a:noFill/>
              <a:miter lim="400000"/>
            </a:ln>
          </a:left>
          <a:right>
            <a:ln w="12700" cap="flat">
              <a:noFill/>
              <a:miter lim="400000"/>
            </a:ln>
          </a:right>
          <a:top>
            <a:ln w="25400" cap="flat">
              <a:solidFill>
                <a:srgbClr val="000000"/>
              </a:solidFill>
              <a:prstDash val="solid"/>
              <a:miter lim="400000"/>
            </a:ln>
          </a:top>
          <a:bottom>
            <a:ln w="3175" cap="flat">
              <a:solidFill>
                <a:srgbClr val="FDF6DA"/>
              </a:solidFill>
              <a:prstDash val="solid"/>
              <a:miter lim="400000"/>
            </a:ln>
          </a:bottom>
          <a:insideH>
            <a:ln w="12700" cap="flat">
              <a:solidFill>
                <a:srgbClr val="FDF6DA"/>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3175" cap="flat">
              <a:solidFill>
                <a:srgbClr val="FDF6DA"/>
              </a:solidFill>
              <a:prstDash val="solid"/>
              <a:miter lim="400000"/>
            </a:ln>
          </a:top>
          <a:bottom>
            <a:ln w="12700" cap="flat">
              <a:solidFill>
                <a:srgbClr val="FDF6DA"/>
              </a:solidFill>
              <a:prstDash val="solid"/>
              <a:miter lim="400000"/>
            </a:ln>
          </a:bottom>
          <a:insideH>
            <a:ln w="12700" cap="flat">
              <a:solidFill>
                <a:srgbClr val="FDF6DA"/>
              </a:solidFill>
              <a:prstDash val="solid"/>
              <a:miter lim="400000"/>
            </a:ln>
          </a:insideH>
          <a:insideV>
            <a:ln w="12700" cap="flat">
              <a:noFill/>
              <a:miter lim="400000"/>
            </a:ln>
          </a:insideV>
        </a:tcBdr>
        <a:fill>
          <a:solidFill>
            <a:srgbClr val="7C9D69"/>
          </a:solidFill>
        </a:fill>
      </a:tcStyle>
    </a:firstRow>
  </a:tblStyle>
  <a:tblStyle styleId="{C7B018BB-80A7-4F77-B60F-C8B233D01FF8}" styleName="">
    <a:tblBg/>
    <a:wholeTbl>
      <a:tcTxStyle b="off" i="off">
        <a:fontRef idx="minor">
          <a:srgbClr val="606060"/>
        </a:fontRef>
        <a:srgbClr val="606060"/>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ff" i="off">
        <a:fontRef idx="minor">
          <a:srgbClr val="606060"/>
        </a:fontRef>
        <a:srgbClr val="606060"/>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ff" i="off">
        <a:fontRef idx="minor">
          <a:srgbClr val="606060"/>
        </a:fontRef>
        <a:srgbClr val="606060"/>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ff" i="off">
        <a:fontRef idx="minor">
          <a:srgbClr val="FFFFFF"/>
        </a:fontRef>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Ref idx="major">
          <a:srgbClr val="606060"/>
        </a:fontRef>
        <a:srgbClr val="606060"/>
      </a:tcTxStyle>
      <a:tcStyle>
        <a:tcBdr>
          <a:left>
            <a:ln w="12700" cap="flat">
              <a:noFill/>
              <a:miter lim="400000"/>
            </a:ln>
          </a:left>
          <a:right>
            <a:ln w="12700" cap="flat">
              <a:noFill/>
              <a:miter lim="400000"/>
            </a:ln>
          </a:right>
          <a:top>
            <a:ln w="3175" cap="flat">
              <a:solidFill>
                <a:srgbClr val="BDBBB3"/>
              </a:solidFill>
              <a:prstDash val="solid"/>
              <a:miter lim="400000"/>
            </a:ln>
          </a:top>
          <a:bottom>
            <a:ln w="3175" cap="flat">
              <a:solidFill>
                <a:srgbClr val="BDBBB3"/>
              </a:solidFill>
              <a:prstDash val="solid"/>
              <a:miter lim="400000"/>
            </a:ln>
          </a:bottom>
          <a:insideH>
            <a:ln w="3175"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ff" i="off">
        <a:fontRef idx="minor">
          <a:srgbClr val="606060"/>
        </a:fontRef>
        <a:srgbClr val="606060"/>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Ref idx="minor">
          <a:srgbClr val="606060"/>
        </a:fontRef>
        <a:srgbClr val="606060"/>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ff" i="off">
        <a:fontRef idx="minor">
          <a:srgbClr val="606060"/>
        </a:fontRef>
        <a:srgbClr val="606060"/>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606060"/>
        </a:fontRef>
        <a:srgbClr val="606060"/>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ff" i="off">
        <a:fontRef idx="minor">
          <a:srgbClr val="606060"/>
        </a:fontRef>
        <a:srgbClr val="60606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ff" i="off">
        <a:fontRef idx="minor">
          <a:srgbClr val="606060"/>
        </a:fontRef>
        <a:srgbClr val="606060"/>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Ref idx="major">
          <a:srgbClr val="606060"/>
        </a:fontRef>
        <a:srgbClr val="606060"/>
      </a:tcTxStyle>
      <a:tcStyle>
        <a:tcBdr>
          <a:left>
            <a:ln w="12700" cap="flat">
              <a:noFill/>
              <a:miter lim="400000"/>
            </a:ln>
          </a:left>
          <a:right>
            <a:ln w="12700" cap="flat">
              <a:noFill/>
              <a:miter lim="400000"/>
            </a:ln>
          </a:right>
          <a:top>
            <a:ln w="12700" cap="flat">
              <a:solidFill>
                <a:srgbClr val="DBD2B2"/>
              </a:solidFill>
              <a:prstDash val="solid"/>
              <a:miter lim="400000"/>
            </a:ln>
          </a:top>
          <a:bottom>
            <a:ln w="12700" cap="flat">
              <a:solidFill>
                <a:srgbClr val="DBD2B2"/>
              </a:solidFill>
              <a:prstDash val="solid"/>
              <a:miter lim="400000"/>
            </a:ln>
          </a:bottom>
          <a:insideH>
            <a:ln w="12700" cap="flat">
              <a:solidFill>
                <a:srgbClr val="DBD2B2"/>
              </a:solidFill>
              <a:prstDash val="solid"/>
              <a:miter lim="400000"/>
            </a:ln>
          </a:insideH>
          <a:insideV>
            <a:ln w="12700" cap="flat">
              <a:noFill/>
              <a:miter lim="400000"/>
            </a:ln>
          </a:insideV>
        </a:tcBdr>
        <a:fill>
          <a:solidFill>
            <a:srgbClr val="FDF9ED"/>
          </a:solidFill>
        </a:fill>
      </a:tcStyle>
    </a:wholeTbl>
    <a:band2H>
      <a:tcTxStyle/>
      <a:tcStyle>
        <a:tcBdr/>
        <a:fill>
          <a:solidFill>
            <a:srgbClr val="FFFFFF"/>
          </a:solidFill>
        </a:fill>
      </a:tcStyle>
    </a:band2H>
    <a:firstCol>
      <a:tcTxStyle b="off" i="off">
        <a:fontRef idx="minor">
          <a:srgbClr val="606060"/>
        </a:fontRef>
        <a:srgbClr val="606060"/>
      </a:tcTxStyle>
      <a:tcStyle>
        <a:tcBdr>
          <a:left>
            <a:ln w="25400" cap="flat">
              <a:solidFill>
                <a:srgbClr val="C6BB94"/>
              </a:solidFill>
              <a:prstDash val="solid"/>
              <a:miter lim="400000"/>
            </a:ln>
          </a:left>
          <a:right>
            <a:ln w="25400" cap="flat">
              <a:solidFill>
                <a:srgbClr val="C6BB94"/>
              </a:solidFill>
              <a:prstDash val="solid"/>
              <a:miter lim="400000"/>
            </a:ln>
          </a:right>
          <a:top>
            <a:ln w="12700" cap="flat">
              <a:solidFill>
                <a:srgbClr val="DBD2B2"/>
              </a:solidFill>
              <a:prstDash val="solid"/>
              <a:miter lim="400000"/>
            </a:ln>
          </a:top>
          <a:bottom>
            <a:ln w="12700" cap="flat">
              <a:solidFill>
                <a:srgbClr val="DBD2B2"/>
              </a:solidFill>
              <a:prstDash val="solid"/>
              <a:miter lim="400000"/>
            </a:ln>
          </a:bottom>
          <a:insideH>
            <a:ln w="12700" cap="flat">
              <a:solidFill>
                <a:srgbClr val="DBD2B2"/>
              </a:solidFill>
              <a:prstDash val="solid"/>
              <a:miter lim="400000"/>
            </a:ln>
          </a:insideH>
          <a:insideV>
            <a:ln w="12700" cap="flat">
              <a:solidFill>
                <a:srgbClr val="DBD2B2"/>
              </a:solidFill>
              <a:prstDash val="solid"/>
              <a:miter lim="400000"/>
            </a:ln>
          </a:insideV>
        </a:tcBdr>
        <a:fill>
          <a:noFill/>
        </a:fill>
      </a:tcStyle>
    </a:firstCol>
    <a:lastRow>
      <a:tcTxStyle b="off" i="off">
        <a:fontRef idx="minor">
          <a:srgbClr val="606060"/>
        </a:fontRef>
        <a:srgbClr val="606060"/>
      </a:tcTxStyle>
      <a:tcStyle>
        <a:tcBdr>
          <a:left>
            <a:ln w="12700" cap="flat">
              <a:noFill/>
              <a:miter lim="400000"/>
            </a:ln>
          </a:left>
          <a:right>
            <a:ln w="12700" cap="flat">
              <a:noFill/>
              <a:miter lim="400000"/>
            </a:ln>
          </a:right>
          <a:top>
            <a:ln w="25400" cap="flat">
              <a:solidFill>
                <a:srgbClr val="C6BB94"/>
              </a:solidFill>
              <a:prstDash val="solid"/>
              <a:miter lim="400000"/>
            </a:ln>
          </a:top>
          <a:bottom>
            <a:ln w="25400" cap="flat">
              <a:solidFill>
                <a:srgbClr val="C6BB94"/>
              </a:solidFill>
              <a:prstDash val="solid"/>
              <a:miter lim="400000"/>
            </a:ln>
          </a:bottom>
          <a:insideH>
            <a:ln w="12700" cap="flat">
              <a:solidFill>
                <a:srgbClr val="DBD2B2"/>
              </a:solidFill>
              <a:prstDash val="solid"/>
              <a:miter lim="400000"/>
            </a:ln>
          </a:insideH>
          <a:insideV>
            <a:ln w="12700" cap="flat">
              <a:noFill/>
              <a:miter lim="400000"/>
            </a:ln>
          </a:insideV>
        </a:tcBdr>
        <a:fill>
          <a:noFill/>
        </a:fill>
      </a:tcStyle>
    </a:lastRow>
    <a:firstRow>
      <a:tcTxStyle b="off" i="off">
        <a:fontRef idx="minor">
          <a:srgbClr val="606060"/>
        </a:fontRef>
        <a:srgbClr val="606060"/>
      </a:tcTxStyle>
      <a:tcStyle>
        <a:tcBdr>
          <a:left>
            <a:ln w="12700" cap="flat">
              <a:noFill/>
              <a:miter lim="400000"/>
            </a:ln>
          </a:left>
          <a:right>
            <a:ln w="12700" cap="flat">
              <a:noFill/>
              <a:miter lim="400000"/>
            </a:ln>
          </a:right>
          <a:top>
            <a:ln w="25400" cap="flat">
              <a:solidFill>
                <a:srgbClr val="C6BB94"/>
              </a:solidFill>
              <a:prstDash val="solid"/>
              <a:miter lim="400000"/>
            </a:ln>
          </a:top>
          <a:bottom>
            <a:ln w="25400" cap="flat">
              <a:solidFill>
                <a:srgbClr val="C6BB94"/>
              </a:solidFill>
              <a:prstDash val="solid"/>
              <a:miter lim="400000"/>
            </a:ln>
          </a:bottom>
          <a:insideH>
            <a:ln w="12700" cap="flat">
              <a:solidFill>
                <a:srgbClr val="DBD2B2"/>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2"/>
  </p:normalViewPr>
  <p:slideViewPr>
    <p:cSldViewPr snapToGrid="0" snapToObjects="1">
      <p:cViewPr>
        <p:scale>
          <a:sx n="63" d="100"/>
          <a:sy n="63" d="100"/>
        </p:scale>
        <p:origin x="14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1143000" y="685800"/>
            <a:ext cx="4572000" cy="3429000"/>
          </a:xfrm>
          <a:prstGeom prst="rect">
            <a:avLst/>
          </a:prstGeom>
        </p:spPr>
        <p:txBody>
          <a:bodyPr/>
          <a:lstStyle/>
          <a:p>
            <a:endParaRPr/>
          </a:p>
        </p:txBody>
      </p:sp>
      <p:sp>
        <p:nvSpPr>
          <p:cNvPr id="123" name="Shape 12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re et sous-titre">
    <p:spTree>
      <p:nvGrpSpPr>
        <p:cNvPr id="1" name=""/>
        <p:cNvGrpSpPr/>
        <p:nvPr/>
      </p:nvGrpSpPr>
      <p:grpSpPr>
        <a:xfrm>
          <a:off x="0" y="0"/>
          <a:ext cx="0" cy="0"/>
          <a:chOff x="0" y="0"/>
          <a:chExt cx="0" cy="0"/>
        </a:xfrm>
      </p:grpSpPr>
      <p:sp>
        <p:nvSpPr>
          <p:cNvPr id="13" name="Ligne"/>
          <p:cNvSpPr/>
          <p:nvPr/>
        </p:nvSpPr>
        <p:spPr>
          <a:xfrm>
            <a:off x="952500" y="2287709"/>
            <a:ext cx="22479000" cy="1"/>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4" name="Texte du titre"/>
          <p:cNvSpPr txBox="1">
            <a:spLocks noGrp="1"/>
          </p:cNvSpPr>
          <p:nvPr>
            <p:ph type="title"/>
          </p:nvPr>
        </p:nvSpPr>
        <p:spPr>
          <a:xfrm>
            <a:off x="952500" y="794989"/>
            <a:ext cx="22479000" cy="1408931"/>
          </a:xfrm>
          <a:prstGeom prst="rect">
            <a:avLst/>
          </a:prstGeom>
        </p:spPr>
        <p:txBody>
          <a:bodyPr anchor="b"/>
          <a:lstStyle>
            <a:lvl1pPr>
              <a:defRPr>
                <a:latin typeface="Helvetica Neue"/>
                <a:ea typeface="Helvetica Neue"/>
                <a:cs typeface="Helvetica Neue"/>
                <a:sym typeface="Helvetica Neue"/>
              </a:defRPr>
            </a:lvl1pPr>
          </a:lstStyle>
          <a:p>
            <a:r>
              <a:t>Texte du titre</a:t>
            </a:r>
          </a:p>
        </p:txBody>
      </p:sp>
      <p:sp>
        <p:nvSpPr>
          <p:cNvPr id="15" name="Texte niveau 1…"/>
          <p:cNvSpPr txBox="1">
            <a:spLocks noGrp="1"/>
          </p:cNvSpPr>
          <p:nvPr>
            <p:ph type="body" sz="quarter" idx="1"/>
          </p:nvPr>
        </p:nvSpPr>
        <p:spPr>
          <a:xfrm>
            <a:off x="952500" y="7603016"/>
            <a:ext cx="22479000" cy="1155701"/>
          </a:xfrm>
          <a:prstGeom prst="rect">
            <a:avLst/>
          </a:prstGeom>
        </p:spPr>
        <p:txBody>
          <a:bodyPr anchor="t"/>
          <a:lstStyle>
            <a:lvl1pPr marL="0" indent="0">
              <a:lnSpc>
                <a:spcPct val="120000"/>
              </a:lnSpc>
              <a:spcBef>
                <a:spcPts val="0"/>
              </a:spcBef>
              <a:buSzTx/>
              <a:buNone/>
              <a:defRPr sz="3200"/>
            </a:lvl1pPr>
            <a:lvl2pPr marL="0" indent="0">
              <a:lnSpc>
                <a:spcPct val="120000"/>
              </a:lnSpc>
              <a:spcBef>
                <a:spcPts val="0"/>
              </a:spcBef>
              <a:buSzTx/>
              <a:buNone/>
              <a:defRPr sz="3200"/>
            </a:lvl2pPr>
            <a:lvl3pPr marL="0" indent="0">
              <a:lnSpc>
                <a:spcPct val="120000"/>
              </a:lnSpc>
              <a:spcBef>
                <a:spcPts val="0"/>
              </a:spcBef>
              <a:buSzTx/>
              <a:buNone/>
              <a:defRPr sz="3200"/>
            </a:lvl3pPr>
            <a:lvl4pPr marL="0" indent="0">
              <a:lnSpc>
                <a:spcPct val="120000"/>
              </a:lnSpc>
              <a:spcBef>
                <a:spcPts val="0"/>
              </a:spcBef>
              <a:buSzTx/>
              <a:buNone/>
              <a:defRPr sz="3200"/>
            </a:lvl4pPr>
            <a:lvl5pPr marL="0" indent="0">
              <a:lnSpc>
                <a:spcPct val="120000"/>
              </a:lnSpc>
              <a:spcBef>
                <a:spcPts val="0"/>
              </a:spcBef>
              <a:buSzTx/>
              <a:buNone/>
              <a:defRPr sz="3200"/>
            </a:lvl5pPr>
          </a:lstStyle>
          <a:p>
            <a:r>
              <a:t>Texte niveau 1</a:t>
            </a:r>
          </a:p>
          <a:p>
            <a:pPr lvl="1"/>
            <a:r>
              <a:t>Texte niveau 2</a:t>
            </a:r>
          </a:p>
          <a:p>
            <a:pPr lvl="2"/>
            <a:r>
              <a:t>Texte niveau 3</a:t>
            </a:r>
          </a:p>
          <a:p>
            <a:pPr lvl="3"/>
            <a:r>
              <a:t>Texte niveau 4</a:t>
            </a:r>
          </a:p>
          <a:p>
            <a:pPr lvl="4"/>
            <a:r>
              <a:t>Texte niveau 5</a:t>
            </a:r>
          </a:p>
        </p:txBody>
      </p:sp>
      <p:sp>
        <p:nvSpPr>
          <p:cNvPr id="16" name="Numéro de diapositive"/>
          <p:cNvSpPr txBox="1">
            <a:spLocks noGrp="1"/>
          </p:cNvSpPr>
          <p:nvPr>
            <p:ph type="sldNum" sz="quarter" idx="2"/>
          </p:nvPr>
        </p:nvSpPr>
        <p:spPr>
          <a:xfrm>
            <a:off x="22898100" y="12319000"/>
            <a:ext cx="419100" cy="457200"/>
          </a:xfrm>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
        <p:nvSpPr>
          <p:cNvPr id="99" name="-Gilles Allain"/>
          <p:cNvSpPr txBox="1">
            <a:spLocks noGrp="1"/>
          </p:cNvSpPr>
          <p:nvPr>
            <p:ph type="body" sz="quarter" idx="21"/>
          </p:nvPr>
        </p:nvSpPr>
        <p:spPr>
          <a:xfrm>
            <a:off x="952500" y="8318500"/>
            <a:ext cx="22479000" cy="711200"/>
          </a:xfrm>
          <a:prstGeom prst="rect">
            <a:avLst/>
          </a:prstGeom>
        </p:spPr>
        <p:txBody>
          <a:bodyPr anchor="t">
            <a:spAutoFit/>
          </a:bodyPr>
          <a:lstStyle>
            <a:lvl1pPr marL="0" indent="0" algn="ctr">
              <a:lnSpc>
                <a:spcPct val="140000"/>
              </a:lnSpc>
              <a:spcBef>
                <a:spcPts val="0"/>
              </a:spcBef>
              <a:buSzTx/>
              <a:buNone/>
              <a:defRPr sz="4200" i="1">
                <a:solidFill>
                  <a:srgbClr val="9D9D9D"/>
                </a:solidFill>
              </a:defRPr>
            </a:lvl1pPr>
          </a:lstStyle>
          <a:p>
            <a:r>
              <a:t>-Gilles Allain</a:t>
            </a:r>
          </a:p>
        </p:txBody>
      </p:sp>
      <p:sp>
        <p:nvSpPr>
          <p:cNvPr id="100" name="« Saisissez une citation ici. »"/>
          <p:cNvSpPr txBox="1">
            <a:spLocks noGrp="1"/>
          </p:cNvSpPr>
          <p:nvPr>
            <p:ph type="body" sz="quarter" idx="22"/>
          </p:nvPr>
        </p:nvSpPr>
        <p:spPr>
          <a:xfrm>
            <a:off x="2387600" y="6064448"/>
            <a:ext cx="19621500" cy="838201"/>
          </a:xfrm>
          <a:prstGeom prst="rect">
            <a:avLst/>
          </a:prstGeom>
        </p:spPr>
        <p:txBody>
          <a:bodyPr>
            <a:spAutoFit/>
          </a:bodyPr>
          <a:lstStyle>
            <a:lvl1pPr marL="0" indent="0" algn="ctr">
              <a:lnSpc>
                <a:spcPct val="120000"/>
              </a:lnSpc>
              <a:spcBef>
                <a:spcPts val="0"/>
              </a:spcBef>
              <a:buSzTx/>
              <a:buNone/>
              <a:defRPr sz="5000"/>
            </a:lvl1pPr>
          </a:lstStyle>
          <a:p>
            <a:r>
              <a:t>« Saisissez une citation ici. » </a:t>
            </a:r>
          </a:p>
        </p:txBody>
      </p:sp>
      <p:sp>
        <p:nvSpPr>
          <p:cNvPr id="101"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8" name="142761833_2880x1921.jpeg"/>
          <p:cNvSpPr>
            <a:spLocks noGrp="1"/>
          </p:cNvSpPr>
          <p:nvPr>
            <p:ph type="pic" idx="21"/>
          </p:nvPr>
        </p:nvSpPr>
        <p:spPr>
          <a:xfrm>
            <a:off x="0" y="-876300"/>
            <a:ext cx="24384000" cy="16264467"/>
          </a:xfrm>
          <a:prstGeom prst="rect">
            <a:avLst/>
          </a:prstGeom>
        </p:spPr>
        <p:txBody>
          <a:bodyPr lIns="91439" tIns="45719" rIns="91439" bIns="45719" anchor="t">
            <a:noAutofit/>
          </a:bodyPr>
          <a:lstStyle/>
          <a:p>
            <a:endParaRPr/>
          </a:p>
        </p:txBody>
      </p:sp>
      <p:sp>
        <p:nvSpPr>
          <p:cNvPr id="10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
        <p:nvSpPr>
          <p:cNvPr id="116"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e">
    <p:spTree>
      <p:nvGrpSpPr>
        <p:cNvPr id="1" name=""/>
        <p:cNvGrpSpPr/>
        <p:nvPr/>
      </p:nvGrpSpPr>
      <p:grpSpPr>
        <a:xfrm>
          <a:off x="0" y="0"/>
          <a:ext cx="0" cy="0"/>
          <a:chOff x="0" y="0"/>
          <a:chExt cx="0" cy="0"/>
        </a:xfrm>
      </p:grpSpPr>
      <p:sp>
        <p:nvSpPr>
          <p:cNvPr id="23" name="Image"/>
          <p:cNvSpPr>
            <a:spLocks noGrp="1"/>
          </p:cNvSpPr>
          <p:nvPr>
            <p:ph type="pic" idx="21"/>
          </p:nvPr>
        </p:nvSpPr>
        <p:spPr>
          <a:xfrm>
            <a:off x="927100" y="-1765300"/>
            <a:ext cx="22529800" cy="15019865"/>
          </a:xfrm>
          <a:prstGeom prst="rect">
            <a:avLst/>
          </a:prstGeom>
          <a:ln w="9525">
            <a:round/>
          </a:ln>
        </p:spPr>
        <p:txBody>
          <a:bodyPr lIns="91439" tIns="45719" rIns="91439" bIns="45719" anchor="t">
            <a:noAutofit/>
          </a:bodyPr>
          <a:lstStyle/>
          <a:p>
            <a:endParaRPr/>
          </a:p>
        </p:txBody>
      </p:sp>
      <p:sp>
        <p:nvSpPr>
          <p:cNvPr id="24" name="Texte du titre"/>
          <p:cNvSpPr txBox="1">
            <a:spLocks noGrp="1"/>
          </p:cNvSpPr>
          <p:nvPr>
            <p:ph type="title"/>
          </p:nvPr>
        </p:nvSpPr>
        <p:spPr>
          <a:xfrm>
            <a:off x="952500" y="9982200"/>
            <a:ext cx="22479000" cy="1574800"/>
          </a:xfrm>
          <a:prstGeom prst="rect">
            <a:avLst/>
          </a:prstGeom>
        </p:spPr>
        <p:txBody>
          <a:bodyPr anchor="b"/>
          <a:lstStyle/>
          <a:p>
            <a:r>
              <a:t>Texte du titre</a:t>
            </a:r>
          </a:p>
        </p:txBody>
      </p:sp>
      <p:sp>
        <p:nvSpPr>
          <p:cNvPr id="25" name="Texte niveau 1…"/>
          <p:cNvSpPr txBox="1">
            <a:spLocks noGrp="1"/>
          </p:cNvSpPr>
          <p:nvPr>
            <p:ph type="body" sz="quarter" idx="1"/>
          </p:nvPr>
        </p:nvSpPr>
        <p:spPr>
          <a:xfrm>
            <a:off x="952500" y="11620500"/>
            <a:ext cx="22479000" cy="1181100"/>
          </a:xfrm>
          <a:prstGeom prst="rect">
            <a:avLst/>
          </a:prstGeom>
        </p:spPr>
        <p:txBody>
          <a:bodyPr anchor="t"/>
          <a:lstStyle>
            <a:lvl1pPr marL="0" indent="0">
              <a:lnSpc>
                <a:spcPct val="120000"/>
              </a:lnSpc>
              <a:spcBef>
                <a:spcPts val="0"/>
              </a:spcBef>
              <a:buSzTx/>
              <a:buNone/>
              <a:defRPr sz="3200"/>
            </a:lvl1pPr>
            <a:lvl2pPr marL="0" indent="0">
              <a:lnSpc>
                <a:spcPct val="120000"/>
              </a:lnSpc>
              <a:spcBef>
                <a:spcPts val="0"/>
              </a:spcBef>
              <a:buSzTx/>
              <a:buNone/>
              <a:defRPr sz="3200"/>
            </a:lvl2pPr>
            <a:lvl3pPr marL="0" indent="0">
              <a:lnSpc>
                <a:spcPct val="120000"/>
              </a:lnSpc>
              <a:spcBef>
                <a:spcPts val="0"/>
              </a:spcBef>
              <a:buSzTx/>
              <a:buNone/>
              <a:defRPr sz="3200"/>
            </a:lvl3pPr>
            <a:lvl4pPr marL="0" indent="0">
              <a:lnSpc>
                <a:spcPct val="120000"/>
              </a:lnSpc>
              <a:spcBef>
                <a:spcPts val="0"/>
              </a:spcBef>
              <a:buSzTx/>
              <a:buNone/>
              <a:defRPr sz="3200"/>
            </a:lvl4pPr>
            <a:lvl5pPr marL="0" indent="0">
              <a:lnSpc>
                <a:spcPct val="120000"/>
              </a:lnSpc>
              <a:spcBef>
                <a:spcPts val="0"/>
              </a:spcBef>
              <a:buSzTx/>
              <a:buNone/>
              <a:defRPr sz="3200"/>
            </a:lvl5pPr>
          </a:lstStyle>
          <a:p>
            <a:r>
              <a:t>Texte niveau 1</a:t>
            </a:r>
          </a:p>
          <a:p>
            <a:pPr lvl="1"/>
            <a:r>
              <a:t>Texte niveau 2</a:t>
            </a:r>
          </a:p>
          <a:p>
            <a:pPr lvl="2"/>
            <a:r>
              <a:t>Texte niveau 3</a:t>
            </a:r>
          </a:p>
          <a:p>
            <a:pPr lvl="3"/>
            <a:r>
              <a:t>Texte niveau 4</a:t>
            </a:r>
          </a:p>
          <a:p>
            <a:pPr lvl="4"/>
            <a:r>
              <a:t>Texte niveau 5</a:t>
            </a:r>
          </a:p>
        </p:txBody>
      </p:sp>
      <p:sp>
        <p:nvSpPr>
          <p:cNvPr id="26"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33" name="Texte du titre"/>
          <p:cNvSpPr txBox="1">
            <a:spLocks noGrp="1"/>
          </p:cNvSpPr>
          <p:nvPr>
            <p:ph type="title"/>
          </p:nvPr>
        </p:nvSpPr>
        <p:spPr>
          <a:xfrm>
            <a:off x="952500" y="5435600"/>
            <a:ext cx="22479000" cy="2857500"/>
          </a:xfrm>
          <a:prstGeom prst="rect">
            <a:avLst/>
          </a:prstGeom>
        </p:spPr>
        <p:txBody>
          <a:bodyPr/>
          <a:lstStyle/>
          <a:p>
            <a:r>
              <a:t>Texte du titre</a:t>
            </a:r>
          </a:p>
        </p:txBody>
      </p:sp>
      <p:sp>
        <p:nvSpPr>
          <p:cNvPr id="34"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41" name="Image"/>
          <p:cNvSpPr>
            <a:spLocks noGrp="1"/>
          </p:cNvSpPr>
          <p:nvPr>
            <p:ph type="pic" idx="21"/>
          </p:nvPr>
        </p:nvSpPr>
        <p:spPr>
          <a:xfrm>
            <a:off x="12623800" y="-1346200"/>
            <a:ext cx="10928468" cy="16319500"/>
          </a:xfrm>
          <a:prstGeom prst="rect">
            <a:avLst/>
          </a:prstGeom>
          <a:ln w="9525">
            <a:round/>
          </a:ln>
        </p:spPr>
        <p:txBody>
          <a:bodyPr lIns="91439" tIns="45719" rIns="91439" bIns="45719" anchor="t">
            <a:noAutofit/>
          </a:bodyPr>
          <a:lstStyle/>
          <a:p>
            <a:endParaRPr/>
          </a:p>
        </p:txBody>
      </p:sp>
      <p:sp>
        <p:nvSpPr>
          <p:cNvPr id="42" name="Texte du titre"/>
          <p:cNvSpPr txBox="1">
            <a:spLocks noGrp="1"/>
          </p:cNvSpPr>
          <p:nvPr>
            <p:ph type="title"/>
          </p:nvPr>
        </p:nvSpPr>
        <p:spPr>
          <a:xfrm>
            <a:off x="952500" y="3378200"/>
            <a:ext cx="10934700" cy="8534400"/>
          </a:xfrm>
          <a:prstGeom prst="rect">
            <a:avLst/>
          </a:prstGeom>
        </p:spPr>
        <p:txBody>
          <a:bodyPr anchor="t"/>
          <a:lstStyle/>
          <a:p>
            <a:r>
              <a:t>Texte du titre</a:t>
            </a:r>
          </a:p>
        </p:txBody>
      </p:sp>
      <p:sp>
        <p:nvSpPr>
          <p:cNvPr id="43" name="Texte niveau 1…"/>
          <p:cNvSpPr txBox="1">
            <a:spLocks noGrp="1"/>
          </p:cNvSpPr>
          <p:nvPr>
            <p:ph type="body" sz="quarter" idx="1"/>
          </p:nvPr>
        </p:nvSpPr>
        <p:spPr>
          <a:xfrm>
            <a:off x="952500" y="1638300"/>
            <a:ext cx="10934700" cy="1181100"/>
          </a:xfrm>
          <a:prstGeom prst="rect">
            <a:avLst/>
          </a:prstGeom>
        </p:spPr>
        <p:txBody>
          <a:bodyPr anchor="t"/>
          <a:lstStyle>
            <a:lvl1pPr marL="0" indent="0">
              <a:lnSpc>
                <a:spcPct val="120000"/>
              </a:lnSpc>
              <a:spcBef>
                <a:spcPts val="0"/>
              </a:spcBef>
              <a:buSzTx/>
              <a:buNone/>
              <a:defRPr sz="3200"/>
            </a:lvl1pPr>
            <a:lvl2pPr marL="0" indent="0">
              <a:lnSpc>
                <a:spcPct val="120000"/>
              </a:lnSpc>
              <a:spcBef>
                <a:spcPts val="0"/>
              </a:spcBef>
              <a:buSzTx/>
              <a:buNone/>
              <a:defRPr sz="3200"/>
            </a:lvl2pPr>
            <a:lvl3pPr marL="0" indent="0">
              <a:lnSpc>
                <a:spcPct val="120000"/>
              </a:lnSpc>
              <a:spcBef>
                <a:spcPts val="0"/>
              </a:spcBef>
              <a:buSzTx/>
              <a:buNone/>
              <a:defRPr sz="3200"/>
            </a:lvl3pPr>
            <a:lvl4pPr marL="0" indent="0">
              <a:lnSpc>
                <a:spcPct val="120000"/>
              </a:lnSpc>
              <a:spcBef>
                <a:spcPts val="0"/>
              </a:spcBef>
              <a:buSzTx/>
              <a:buNone/>
              <a:defRPr sz="3200"/>
            </a:lvl4pPr>
            <a:lvl5pPr marL="0" indent="0">
              <a:lnSpc>
                <a:spcPct val="120000"/>
              </a:lnSpc>
              <a:spcBef>
                <a:spcPts val="0"/>
              </a:spcBef>
              <a:buSzTx/>
              <a:buNone/>
              <a:defRPr sz="3200"/>
            </a:lvl5pPr>
          </a:lstStyle>
          <a:p>
            <a:r>
              <a:t>Texte niveau 1</a:t>
            </a:r>
          </a:p>
          <a:p>
            <a:pPr lvl="1"/>
            <a:r>
              <a:t>Texte niveau 2</a:t>
            </a:r>
          </a:p>
          <a:p>
            <a:pPr lvl="2"/>
            <a:r>
              <a:t>Texte niveau 3</a:t>
            </a:r>
          </a:p>
          <a:p>
            <a:pPr lvl="3"/>
            <a:r>
              <a:t>Texte niveau 4</a:t>
            </a:r>
          </a:p>
          <a:p>
            <a:pPr lvl="4"/>
            <a:r>
              <a:t>Texte niveau 5</a:t>
            </a:r>
          </a:p>
        </p:txBody>
      </p:sp>
      <p:sp>
        <p:nvSpPr>
          <p:cNvPr id="44"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re - Haut">
    <p:spTree>
      <p:nvGrpSpPr>
        <p:cNvPr id="1" name=""/>
        <p:cNvGrpSpPr/>
        <p:nvPr/>
      </p:nvGrpSpPr>
      <p:grpSpPr>
        <a:xfrm>
          <a:off x="0" y="0"/>
          <a:ext cx="0" cy="0"/>
          <a:chOff x="0" y="0"/>
          <a:chExt cx="0" cy="0"/>
        </a:xfrm>
      </p:grpSpPr>
      <p:sp>
        <p:nvSpPr>
          <p:cNvPr id="51" name="Ligne"/>
          <p:cNvSpPr/>
          <p:nvPr/>
        </p:nvSpPr>
        <p:spPr>
          <a:xfrm>
            <a:off x="952500" y="36195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2" name="Texte du titre"/>
          <p:cNvSpPr txBox="1">
            <a:spLocks noGrp="1"/>
          </p:cNvSpPr>
          <p:nvPr>
            <p:ph type="title"/>
          </p:nvPr>
        </p:nvSpPr>
        <p:spPr>
          <a:prstGeom prst="rect">
            <a:avLst/>
          </a:prstGeom>
        </p:spPr>
        <p:txBody>
          <a:bodyPr/>
          <a:lstStyle/>
          <a:p>
            <a:r>
              <a:t>Texte du titre</a:t>
            </a:r>
          </a:p>
        </p:txBody>
      </p:sp>
      <p:sp>
        <p:nvSpPr>
          <p:cNvPr id="53"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60" name="Ligne"/>
          <p:cNvSpPr/>
          <p:nvPr/>
        </p:nvSpPr>
        <p:spPr>
          <a:xfrm>
            <a:off x="952500" y="3619500"/>
            <a:ext cx="22479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61" name="Texte du titre"/>
          <p:cNvSpPr txBox="1">
            <a:spLocks noGrp="1"/>
          </p:cNvSpPr>
          <p:nvPr>
            <p:ph type="title"/>
          </p:nvPr>
        </p:nvSpPr>
        <p:spPr>
          <a:prstGeom prst="rect">
            <a:avLst/>
          </a:prstGeom>
        </p:spPr>
        <p:txBody>
          <a:bodyPr/>
          <a:lstStyle/>
          <a:p>
            <a:r>
              <a:t>Texte du titre</a:t>
            </a:r>
          </a:p>
        </p:txBody>
      </p:sp>
      <p:sp>
        <p:nvSpPr>
          <p:cNvPr id="62" name="Texte niveau 1…"/>
          <p:cNvSpPr txBox="1">
            <a:spLocks noGrp="1"/>
          </p:cNvSpPr>
          <p:nvPr>
            <p:ph type="body" idx="1"/>
          </p:nvPr>
        </p:nvSpPr>
        <p:spPr>
          <a:xfrm>
            <a:off x="952500" y="4267200"/>
            <a:ext cx="22479000" cy="80518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Texte niveau 1</a:t>
            </a:r>
          </a:p>
          <a:p>
            <a:pPr lvl="1"/>
            <a:r>
              <a:t>Texte niveau 2</a:t>
            </a:r>
          </a:p>
          <a:p>
            <a:pPr lvl="2"/>
            <a:r>
              <a:t>Texte niveau 3</a:t>
            </a:r>
          </a:p>
          <a:p>
            <a:pPr lvl="3"/>
            <a:r>
              <a:t>Texte niveau 4</a:t>
            </a:r>
          </a:p>
          <a:p>
            <a:pPr lvl="4"/>
            <a:r>
              <a:t>Texte niveau 5</a:t>
            </a:r>
          </a:p>
        </p:txBody>
      </p:sp>
      <p:sp>
        <p:nvSpPr>
          <p:cNvPr id="63"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70" name="Ligne"/>
          <p:cNvSpPr/>
          <p:nvPr/>
        </p:nvSpPr>
        <p:spPr>
          <a:xfrm>
            <a:off x="952500" y="3619500"/>
            <a:ext cx="22479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1" name="Image"/>
          <p:cNvSpPr>
            <a:spLocks noGrp="1"/>
          </p:cNvSpPr>
          <p:nvPr>
            <p:ph type="pic" sz="half" idx="21"/>
          </p:nvPr>
        </p:nvSpPr>
        <p:spPr>
          <a:xfrm>
            <a:off x="381000" y="4229100"/>
            <a:ext cx="11684000" cy="7789334"/>
          </a:xfrm>
          <a:prstGeom prst="rect">
            <a:avLst/>
          </a:prstGeom>
          <a:ln w="9525">
            <a:round/>
          </a:ln>
        </p:spPr>
        <p:txBody>
          <a:bodyPr lIns="91439" tIns="45719" rIns="91439" bIns="45719" anchor="t">
            <a:noAutofit/>
          </a:bodyPr>
          <a:lstStyle/>
          <a:p>
            <a:endParaRPr/>
          </a:p>
        </p:txBody>
      </p:sp>
      <p:sp>
        <p:nvSpPr>
          <p:cNvPr id="72" name="Texte du titre"/>
          <p:cNvSpPr txBox="1">
            <a:spLocks noGrp="1"/>
          </p:cNvSpPr>
          <p:nvPr>
            <p:ph type="title"/>
          </p:nvPr>
        </p:nvSpPr>
        <p:spPr>
          <a:prstGeom prst="rect">
            <a:avLst/>
          </a:prstGeom>
        </p:spPr>
        <p:txBody>
          <a:bodyPr/>
          <a:lstStyle/>
          <a:p>
            <a:r>
              <a:t>Texte du titre</a:t>
            </a:r>
          </a:p>
        </p:txBody>
      </p:sp>
      <p:sp>
        <p:nvSpPr>
          <p:cNvPr id="73" name="Texte niveau 1…"/>
          <p:cNvSpPr txBox="1">
            <a:spLocks noGrp="1"/>
          </p:cNvSpPr>
          <p:nvPr>
            <p:ph type="body" sz="half" idx="1"/>
          </p:nvPr>
        </p:nvSpPr>
        <p:spPr>
          <a:xfrm>
            <a:off x="12687300" y="4114800"/>
            <a:ext cx="10744200" cy="7950200"/>
          </a:xfrm>
          <a:prstGeom prst="rect">
            <a:avLst/>
          </a:prstGeom>
        </p:spPr>
        <p:txBody>
          <a:bodyPr/>
          <a:lstStyle>
            <a:lvl1pPr marL="495300" indent="-495300">
              <a:spcBef>
                <a:spcPts val="4500"/>
              </a:spcBef>
              <a:buSzPct val="30000"/>
              <a:buBlip>
                <a:blip r:embed="rId2"/>
              </a:buBlip>
              <a:defRPr sz="4200"/>
            </a:lvl1pPr>
            <a:lvl2pPr marL="990600" indent="-495300">
              <a:spcBef>
                <a:spcPts val="4500"/>
              </a:spcBef>
              <a:buSzPct val="30000"/>
              <a:buBlip>
                <a:blip r:embed="rId2"/>
              </a:buBlip>
              <a:defRPr sz="4200"/>
            </a:lvl2pPr>
            <a:lvl3pPr marL="1485900" indent="-495300">
              <a:spcBef>
                <a:spcPts val="4500"/>
              </a:spcBef>
              <a:buSzPct val="30000"/>
              <a:buBlip>
                <a:blip r:embed="rId2"/>
              </a:buBlip>
              <a:defRPr sz="4200"/>
            </a:lvl3pPr>
            <a:lvl4pPr marL="1981200" indent="-495300">
              <a:spcBef>
                <a:spcPts val="4500"/>
              </a:spcBef>
              <a:buSzPct val="30000"/>
              <a:buBlip>
                <a:blip r:embed="rId2"/>
              </a:buBlip>
              <a:defRPr sz="4200"/>
            </a:lvl4pPr>
            <a:lvl5pPr marL="2476500" indent="-495300">
              <a:spcBef>
                <a:spcPts val="4500"/>
              </a:spcBef>
              <a:buSzPct val="30000"/>
              <a:buBlip>
                <a:blip r:embed="rId2"/>
              </a:buBlip>
              <a:defRPr sz="4200"/>
            </a:lvl5pPr>
          </a:lstStyle>
          <a:p>
            <a:r>
              <a:t>Texte niveau 1</a:t>
            </a:r>
          </a:p>
          <a:p>
            <a:pPr lvl="1"/>
            <a:r>
              <a:t>Texte niveau 2</a:t>
            </a:r>
          </a:p>
          <a:p>
            <a:pPr lvl="2"/>
            <a:r>
              <a:t>Texte niveau 3</a:t>
            </a:r>
          </a:p>
          <a:p>
            <a:pPr lvl="3"/>
            <a:r>
              <a:t>Texte niveau 4</a:t>
            </a:r>
          </a:p>
          <a:p>
            <a:pPr lvl="4"/>
            <a:r>
              <a:t>Texte niveau 5</a:t>
            </a:r>
          </a:p>
        </p:txBody>
      </p:sp>
      <p:sp>
        <p:nvSpPr>
          <p:cNvPr id="74"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81" name="Texte niveau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Texte niveau 1</a:t>
            </a:r>
          </a:p>
          <a:p>
            <a:pPr lvl="1"/>
            <a:r>
              <a:t>Texte niveau 2</a:t>
            </a:r>
          </a:p>
          <a:p>
            <a:pPr lvl="2"/>
            <a:r>
              <a:t>Texte niveau 3</a:t>
            </a:r>
          </a:p>
          <a:p>
            <a:pPr lvl="3"/>
            <a:r>
              <a:t>Texte niveau 4</a:t>
            </a:r>
          </a:p>
          <a:p>
            <a:pPr lvl="4"/>
            <a:r>
              <a:t>Texte niveau 5</a:t>
            </a:r>
          </a:p>
        </p:txBody>
      </p:sp>
      <p:sp>
        <p:nvSpPr>
          <p:cNvPr id="8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3 photos">
    <p:spTree>
      <p:nvGrpSpPr>
        <p:cNvPr id="1" name=""/>
        <p:cNvGrpSpPr/>
        <p:nvPr/>
      </p:nvGrpSpPr>
      <p:grpSpPr>
        <a:xfrm>
          <a:off x="0" y="0"/>
          <a:ext cx="0" cy="0"/>
          <a:chOff x="0" y="0"/>
          <a:chExt cx="0" cy="0"/>
        </a:xfrm>
      </p:grpSpPr>
      <p:sp>
        <p:nvSpPr>
          <p:cNvPr id="89" name="Image"/>
          <p:cNvSpPr>
            <a:spLocks noGrp="1"/>
          </p:cNvSpPr>
          <p:nvPr>
            <p:ph type="pic" sz="half" idx="21"/>
          </p:nvPr>
        </p:nvSpPr>
        <p:spPr>
          <a:xfrm>
            <a:off x="13208000" y="520700"/>
            <a:ext cx="10909968" cy="7277100"/>
          </a:xfrm>
          <a:prstGeom prst="rect">
            <a:avLst/>
          </a:prstGeom>
          <a:ln w="9525">
            <a:round/>
          </a:ln>
        </p:spPr>
        <p:txBody>
          <a:bodyPr lIns="91439" tIns="45719" rIns="91439" bIns="45719" anchor="t">
            <a:noAutofit/>
          </a:bodyPr>
          <a:lstStyle/>
          <a:p>
            <a:endParaRPr/>
          </a:p>
        </p:txBody>
      </p:sp>
      <p:sp>
        <p:nvSpPr>
          <p:cNvPr id="90" name="Image"/>
          <p:cNvSpPr>
            <a:spLocks noGrp="1"/>
          </p:cNvSpPr>
          <p:nvPr>
            <p:ph type="pic" sz="half" idx="22"/>
          </p:nvPr>
        </p:nvSpPr>
        <p:spPr>
          <a:xfrm>
            <a:off x="13208000" y="6146800"/>
            <a:ext cx="10160000" cy="6773334"/>
          </a:xfrm>
          <a:prstGeom prst="rect">
            <a:avLst/>
          </a:prstGeom>
          <a:ln w="9525">
            <a:round/>
          </a:ln>
        </p:spPr>
        <p:txBody>
          <a:bodyPr lIns="91439" tIns="45719" rIns="91439" bIns="45719" anchor="t">
            <a:noAutofit/>
          </a:bodyPr>
          <a:lstStyle/>
          <a:p>
            <a:endParaRPr/>
          </a:p>
        </p:txBody>
      </p:sp>
      <p:sp>
        <p:nvSpPr>
          <p:cNvPr id="91" name="Image"/>
          <p:cNvSpPr>
            <a:spLocks noGrp="1"/>
          </p:cNvSpPr>
          <p:nvPr>
            <p:ph type="pic" idx="23"/>
          </p:nvPr>
        </p:nvSpPr>
        <p:spPr>
          <a:xfrm>
            <a:off x="736600" y="-1397000"/>
            <a:ext cx="11855474" cy="17703800"/>
          </a:xfrm>
          <a:prstGeom prst="rect">
            <a:avLst/>
          </a:prstGeom>
          <a:ln w="9525">
            <a:round/>
          </a:ln>
        </p:spPr>
        <p:txBody>
          <a:bodyPr lIns="91439" tIns="45719" rIns="91439" bIns="45719" anchor="t">
            <a:noAutofit/>
          </a:bodyPr>
          <a:lstStyle/>
          <a:p>
            <a:endParaRPr/>
          </a:p>
        </p:txBody>
      </p:sp>
      <p:sp>
        <p:nvSpPr>
          <p:cNvPr id="9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tile tx="0" ty="0" sx="100000" sy="100000" flip="none" algn="tl"/>
        </a:blipFill>
        <a:effectLst/>
      </p:bgPr>
    </p:bg>
    <p:spTree>
      <p:nvGrpSpPr>
        <p:cNvPr id="1" name=""/>
        <p:cNvGrpSpPr/>
        <p:nvPr/>
      </p:nvGrpSpPr>
      <p:grpSpPr>
        <a:xfrm>
          <a:off x="0" y="0"/>
          <a:ext cx="0" cy="0"/>
          <a:chOff x="0" y="0"/>
          <a:chExt cx="0" cy="0"/>
        </a:xfrm>
      </p:grpSpPr>
      <p:sp>
        <p:nvSpPr>
          <p:cNvPr id="2" name="Ligne"/>
          <p:cNvSpPr/>
          <p:nvPr/>
        </p:nvSpPr>
        <p:spPr>
          <a:xfrm>
            <a:off x="952500" y="13004800"/>
            <a:ext cx="22479000" cy="0"/>
          </a:xfrm>
          <a:prstGeom prst="line">
            <a:avLst/>
          </a:prstGeom>
          <a:ln w="762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Ligne"/>
          <p:cNvSpPr/>
          <p:nvPr/>
        </p:nvSpPr>
        <p:spPr>
          <a:xfrm>
            <a:off x="952500" y="711200"/>
            <a:ext cx="22479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Texte niveau 1…"/>
          <p:cNvSpPr txBox="1">
            <a:spLocks noGrp="1"/>
          </p:cNvSpPr>
          <p:nvPr>
            <p:ph type="body" idx="1"/>
          </p:nvPr>
        </p:nvSpPr>
        <p:spPr>
          <a:xfrm>
            <a:off x="952500" y="1384300"/>
            <a:ext cx="22479000" cy="10947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Texte niveau 1</a:t>
            </a:r>
          </a:p>
          <a:p>
            <a:pPr lvl="1"/>
            <a:r>
              <a:t>Texte niveau 2</a:t>
            </a:r>
          </a:p>
          <a:p>
            <a:pPr lvl="2"/>
            <a:r>
              <a:t>Texte niveau 3</a:t>
            </a:r>
          </a:p>
          <a:p>
            <a:pPr lvl="3"/>
            <a:r>
              <a:t>Texte niveau 4</a:t>
            </a:r>
          </a:p>
          <a:p>
            <a:pPr lvl="4"/>
            <a:r>
              <a:t>Texte niveau 5</a:t>
            </a:r>
          </a:p>
        </p:txBody>
      </p:sp>
      <p:sp>
        <p:nvSpPr>
          <p:cNvPr id="5" name="Texte du titre"/>
          <p:cNvSpPr txBox="1">
            <a:spLocks noGrp="1"/>
          </p:cNvSpPr>
          <p:nvPr>
            <p:ph type="title"/>
          </p:nvPr>
        </p:nvSpPr>
        <p:spPr>
          <a:xfrm>
            <a:off x="952500" y="838200"/>
            <a:ext cx="22479000" cy="2679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Texte du titre</a:t>
            </a:r>
          </a:p>
        </p:txBody>
      </p:sp>
      <p:sp>
        <p:nvSpPr>
          <p:cNvPr id="6" name="Numéro de diapositive"/>
          <p:cNvSpPr txBox="1">
            <a:spLocks noGrp="1"/>
          </p:cNvSpPr>
          <p:nvPr>
            <p:ph type="sldNum" sz="quarter" idx="2"/>
          </p:nvPr>
        </p:nvSpPr>
        <p:spPr>
          <a:xfrm>
            <a:off x="22923500" y="12319000"/>
            <a:ext cx="419100" cy="457200"/>
          </a:xfrm>
          <a:prstGeom prst="rect">
            <a:avLst/>
          </a:prstGeom>
          <a:ln w="12700">
            <a:miter lim="400000"/>
          </a:ln>
        </p:spPr>
        <p:txBody>
          <a:bodyPr wrap="none" lIns="50800" tIns="50800" rIns="50800" bIns="50800">
            <a:spAutoFit/>
          </a:bodyPr>
          <a:lstStyle>
            <a:lvl1pPr>
              <a:defRPr sz="2400"/>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825500" rtl="0" latinLnBrk="0">
        <a:lnSpc>
          <a:spcPct val="90000"/>
        </a:lnSpc>
        <a:spcBef>
          <a:spcPts val="0"/>
        </a:spcBef>
        <a:spcAft>
          <a:spcPts val="0"/>
        </a:spcAft>
        <a:buClrTx/>
        <a:buSzTx/>
        <a:buFontTx/>
        <a:buNone/>
        <a:tabLst/>
        <a:defRPr sz="9000" b="0" i="0" u="none" strike="noStrike" cap="all" spc="0" baseline="0">
          <a:solidFill>
            <a:srgbClr val="606060"/>
          </a:solidFill>
          <a:uFillTx/>
          <a:latin typeface="+mj-lt"/>
          <a:ea typeface="+mj-ea"/>
          <a:cs typeface="+mj-cs"/>
          <a:sym typeface="Gill Sans Light"/>
        </a:defRPr>
      </a:lvl1pPr>
      <a:lvl2pPr marL="0" marR="0" indent="0" algn="l" defTabSz="825500" rtl="0" latinLnBrk="0">
        <a:lnSpc>
          <a:spcPct val="90000"/>
        </a:lnSpc>
        <a:spcBef>
          <a:spcPts val="0"/>
        </a:spcBef>
        <a:spcAft>
          <a:spcPts val="0"/>
        </a:spcAft>
        <a:buClrTx/>
        <a:buSzTx/>
        <a:buFontTx/>
        <a:buNone/>
        <a:tabLst/>
        <a:defRPr sz="9000" b="0" i="0" u="none" strike="noStrike" cap="all" spc="0" baseline="0">
          <a:solidFill>
            <a:srgbClr val="606060"/>
          </a:solidFill>
          <a:uFillTx/>
          <a:latin typeface="+mj-lt"/>
          <a:ea typeface="+mj-ea"/>
          <a:cs typeface="+mj-cs"/>
          <a:sym typeface="Gill Sans Light"/>
        </a:defRPr>
      </a:lvl2pPr>
      <a:lvl3pPr marL="0" marR="0" indent="0" algn="l" defTabSz="825500" rtl="0" latinLnBrk="0">
        <a:lnSpc>
          <a:spcPct val="90000"/>
        </a:lnSpc>
        <a:spcBef>
          <a:spcPts val="0"/>
        </a:spcBef>
        <a:spcAft>
          <a:spcPts val="0"/>
        </a:spcAft>
        <a:buClrTx/>
        <a:buSzTx/>
        <a:buFontTx/>
        <a:buNone/>
        <a:tabLst/>
        <a:defRPr sz="9000" b="0" i="0" u="none" strike="noStrike" cap="all" spc="0" baseline="0">
          <a:solidFill>
            <a:srgbClr val="606060"/>
          </a:solidFill>
          <a:uFillTx/>
          <a:latin typeface="+mj-lt"/>
          <a:ea typeface="+mj-ea"/>
          <a:cs typeface="+mj-cs"/>
          <a:sym typeface="Gill Sans Light"/>
        </a:defRPr>
      </a:lvl3pPr>
      <a:lvl4pPr marL="0" marR="0" indent="0" algn="l" defTabSz="825500" rtl="0" latinLnBrk="0">
        <a:lnSpc>
          <a:spcPct val="90000"/>
        </a:lnSpc>
        <a:spcBef>
          <a:spcPts val="0"/>
        </a:spcBef>
        <a:spcAft>
          <a:spcPts val="0"/>
        </a:spcAft>
        <a:buClrTx/>
        <a:buSzTx/>
        <a:buFontTx/>
        <a:buNone/>
        <a:tabLst/>
        <a:defRPr sz="9000" b="0" i="0" u="none" strike="noStrike" cap="all" spc="0" baseline="0">
          <a:solidFill>
            <a:srgbClr val="606060"/>
          </a:solidFill>
          <a:uFillTx/>
          <a:latin typeface="+mj-lt"/>
          <a:ea typeface="+mj-ea"/>
          <a:cs typeface="+mj-cs"/>
          <a:sym typeface="Gill Sans Light"/>
        </a:defRPr>
      </a:lvl4pPr>
      <a:lvl5pPr marL="0" marR="0" indent="0" algn="l" defTabSz="825500" rtl="0" latinLnBrk="0">
        <a:lnSpc>
          <a:spcPct val="90000"/>
        </a:lnSpc>
        <a:spcBef>
          <a:spcPts val="0"/>
        </a:spcBef>
        <a:spcAft>
          <a:spcPts val="0"/>
        </a:spcAft>
        <a:buClrTx/>
        <a:buSzTx/>
        <a:buFontTx/>
        <a:buNone/>
        <a:tabLst/>
        <a:defRPr sz="9000" b="0" i="0" u="none" strike="noStrike" cap="all" spc="0" baseline="0">
          <a:solidFill>
            <a:srgbClr val="606060"/>
          </a:solidFill>
          <a:uFillTx/>
          <a:latin typeface="+mj-lt"/>
          <a:ea typeface="+mj-ea"/>
          <a:cs typeface="+mj-cs"/>
          <a:sym typeface="Gill Sans Light"/>
        </a:defRPr>
      </a:lvl5pPr>
      <a:lvl6pPr marL="0" marR="0" indent="0" algn="l" defTabSz="825500" rtl="0" latinLnBrk="0">
        <a:lnSpc>
          <a:spcPct val="90000"/>
        </a:lnSpc>
        <a:spcBef>
          <a:spcPts val="0"/>
        </a:spcBef>
        <a:spcAft>
          <a:spcPts val="0"/>
        </a:spcAft>
        <a:buClrTx/>
        <a:buSzTx/>
        <a:buFontTx/>
        <a:buNone/>
        <a:tabLst/>
        <a:defRPr sz="9000" b="0" i="0" u="none" strike="noStrike" cap="all" spc="0" baseline="0">
          <a:solidFill>
            <a:srgbClr val="606060"/>
          </a:solidFill>
          <a:uFillTx/>
          <a:latin typeface="+mj-lt"/>
          <a:ea typeface="+mj-ea"/>
          <a:cs typeface="+mj-cs"/>
          <a:sym typeface="Gill Sans Light"/>
        </a:defRPr>
      </a:lvl6pPr>
      <a:lvl7pPr marL="0" marR="0" indent="0" algn="l" defTabSz="825500" rtl="0" latinLnBrk="0">
        <a:lnSpc>
          <a:spcPct val="90000"/>
        </a:lnSpc>
        <a:spcBef>
          <a:spcPts val="0"/>
        </a:spcBef>
        <a:spcAft>
          <a:spcPts val="0"/>
        </a:spcAft>
        <a:buClrTx/>
        <a:buSzTx/>
        <a:buFontTx/>
        <a:buNone/>
        <a:tabLst/>
        <a:defRPr sz="9000" b="0" i="0" u="none" strike="noStrike" cap="all" spc="0" baseline="0">
          <a:solidFill>
            <a:srgbClr val="606060"/>
          </a:solidFill>
          <a:uFillTx/>
          <a:latin typeface="+mj-lt"/>
          <a:ea typeface="+mj-ea"/>
          <a:cs typeface="+mj-cs"/>
          <a:sym typeface="Gill Sans Light"/>
        </a:defRPr>
      </a:lvl7pPr>
      <a:lvl8pPr marL="0" marR="0" indent="0" algn="l" defTabSz="825500" rtl="0" latinLnBrk="0">
        <a:lnSpc>
          <a:spcPct val="90000"/>
        </a:lnSpc>
        <a:spcBef>
          <a:spcPts val="0"/>
        </a:spcBef>
        <a:spcAft>
          <a:spcPts val="0"/>
        </a:spcAft>
        <a:buClrTx/>
        <a:buSzTx/>
        <a:buFontTx/>
        <a:buNone/>
        <a:tabLst/>
        <a:defRPr sz="9000" b="0" i="0" u="none" strike="noStrike" cap="all" spc="0" baseline="0">
          <a:solidFill>
            <a:srgbClr val="606060"/>
          </a:solidFill>
          <a:uFillTx/>
          <a:latin typeface="+mj-lt"/>
          <a:ea typeface="+mj-ea"/>
          <a:cs typeface="+mj-cs"/>
          <a:sym typeface="Gill Sans Light"/>
        </a:defRPr>
      </a:lvl8pPr>
      <a:lvl9pPr marL="0" marR="0" indent="0" algn="l" defTabSz="825500" rtl="0" latinLnBrk="0">
        <a:lnSpc>
          <a:spcPct val="90000"/>
        </a:lnSpc>
        <a:spcBef>
          <a:spcPts val="0"/>
        </a:spcBef>
        <a:spcAft>
          <a:spcPts val="0"/>
        </a:spcAft>
        <a:buClrTx/>
        <a:buSzTx/>
        <a:buFontTx/>
        <a:buNone/>
        <a:tabLst/>
        <a:defRPr sz="9000" b="0" i="0" u="none" strike="noStrike" cap="all" spc="0" baseline="0">
          <a:solidFill>
            <a:srgbClr val="606060"/>
          </a:solidFill>
          <a:uFillTx/>
          <a:latin typeface="+mj-lt"/>
          <a:ea typeface="+mj-ea"/>
          <a:cs typeface="+mj-cs"/>
          <a:sym typeface="Gill Sans Light"/>
        </a:defRPr>
      </a:lvl9pPr>
    </p:titleStyle>
    <p:bodyStyle>
      <a:lvl1pPr marL="571500" marR="0" indent="-571500" algn="l" defTabSz="825500" rtl="0" latinLnBrk="0">
        <a:lnSpc>
          <a:spcPct val="100000"/>
        </a:lnSpc>
        <a:spcBef>
          <a:spcPts val="5900"/>
        </a:spcBef>
        <a:spcAft>
          <a:spcPts val="0"/>
        </a:spcAft>
        <a:buClrTx/>
        <a:buSzPct val="30000"/>
        <a:buFontTx/>
        <a:buBlip>
          <a:blip r:embed="rId15"/>
        </a:buBlip>
        <a:tabLst/>
        <a:defRPr sz="4600" b="0" i="0" u="none" strike="noStrike" cap="none" spc="0" baseline="0">
          <a:solidFill>
            <a:srgbClr val="606060"/>
          </a:solidFill>
          <a:uFillTx/>
          <a:latin typeface="+mn-lt"/>
          <a:ea typeface="+mn-ea"/>
          <a:cs typeface="+mn-cs"/>
          <a:sym typeface="Gill Sans"/>
        </a:defRPr>
      </a:lvl1pPr>
      <a:lvl2pPr marL="1143000" marR="0" indent="-571500" algn="l" defTabSz="825500" rtl="0" latinLnBrk="0">
        <a:lnSpc>
          <a:spcPct val="100000"/>
        </a:lnSpc>
        <a:spcBef>
          <a:spcPts val="5900"/>
        </a:spcBef>
        <a:spcAft>
          <a:spcPts val="0"/>
        </a:spcAft>
        <a:buClrTx/>
        <a:buSzPct val="30000"/>
        <a:buFontTx/>
        <a:buBlip>
          <a:blip r:embed="rId15"/>
        </a:buBlip>
        <a:tabLst/>
        <a:defRPr sz="4600" b="0" i="0" u="none" strike="noStrike" cap="none" spc="0" baseline="0">
          <a:solidFill>
            <a:srgbClr val="606060"/>
          </a:solidFill>
          <a:uFillTx/>
          <a:latin typeface="+mn-lt"/>
          <a:ea typeface="+mn-ea"/>
          <a:cs typeface="+mn-cs"/>
          <a:sym typeface="Gill Sans"/>
        </a:defRPr>
      </a:lvl2pPr>
      <a:lvl3pPr marL="1714500" marR="0" indent="-571500" algn="l" defTabSz="825500" rtl="0" latinLnBrk="0">
        <a:lnSpc>
          <a:spcPct val="100000"/>
        </a:lnSpc>
        <a:spcBef>
          <a:spcPts val="5900"/>
        </a:spcBef>
        <a:spcAft>
          <a:spcPts val="0"/>
        </a:spcAft>
        <a:buClrTx/>
        <a:buSzPct val="30000"/>
        <a:buFontTx/>
        <a:buBlip>
          <a:blip r:embed="rId15"/>
        </a:buBlip>
        <a:tabLst/>
        <a:defRPr sz="4600" b="0" i="0" u="none" strike="noStrike" cap="none" spc="0" baseline="0">
          <a:solidFill>
            <a:srgbClr val="606060"/>
          </a:solidFill>
          <a:uFillTx/>
          <a:latin typeface="+mn-lt"/>
          <a:ea typeface="+mn-ea"/>
          <a:cs typeface="+mn-cs"/>
          <a:sym typeface="Gill Sans"/>
        </a:defRPr>
      </a:lvl3pPr>
      <a:lvl4pPr marL="2286000" marR="0" indent="-571500" algn="l" defTabSz="825500" rtl="0" latinLnBrk="0">
        <a:lnSpc>
          <a:spcPct val="100000"/>
        </a:lnSpc>
        <a:spcBef>
          <a:spcPts val="5900"/>
        </a:spcBef>
        <a:spcAft>
          <a:spcPts val="0"/>
        </a:spcAft>
        <a:buClrTx/>
        <a:buSzPct val="30000"/>
        <a:buFontTx/>
        <a:buBlip>
          <a:blip r:embed="rId15"/>
        </a:buBlip>
        <a:tabLst/>
        <a:defRPr sz="4600" b="0" i="0" u="none" strike="noStrike" cap="none" spc="0" baseline="0">
          <a:solidFill>
            <a:srgbClr val="606060"/>
          </a:solidFill>
          <a:uFillTx/>
          <a:latin typeface="+mn-lt"/>
          <a:ea typeface="+mn-ea"/>
          <a:cs typeface="+mn-cs"/>
          <a:sym typeface="Gill Sans"/>
        </a:defRPr>
      </a:lvl4pPr>
      <a:lvl5pPr marL="2857500" marR="0" indent="-571500" algn="l" defTabSz="825500" rtl="0" latinLnBrk="0">
        <a:lnSpc>
          <a:spcPct val="100000"/>
        </a:lnSpc>
        <a:spcBef>
          <a:spcPts val="5900"/>
        </a:spcBef>
        <a:spcAft>
          <a:spcPts val="0"/>
        </a:spcAft>
        <a:buClrTx/>
        <a:buSzPct val="30000"/>
        <a:buFontTx/>
        <a:buBlip>
          <a:blip r:embed="rId15"/>
        </a:buBlip>
        <a:tabLst/>
        <a:defRPr sz="4600" b="0" i="0" u="none" strike="noStrike" cap="none" spc="0" baseline="0">
          <a:solidFill>
            <a:srgbClr val="606060"/>
          </a:solidFill>
          <a:uFillTx/>
          <a:latin typeface="+mn-lt"/>
          <a:ea typeface="+mn-ea"/>
          <a:cs typeface="+mn-cs"/>
          <a:sym typeface="Gill Sans"/>
        </a:defRPr>
      </a:lvl5pPr>
      <a:lvl6pPr marL="3429000" marR="0" indent="-571500" algn="l" defTabSz="825500" rtl="0" latinLnBrk="0">
        <a:lnSpc>
          <a:spcPct val="100000"/>
        </a:lnSpc>
        <a:spcBef>
          <a:spcPts val="5900"/>
        </a:spcBef>
        <a:spcAft>
          <a:spcPts val="0"/>
        </a:spcAft>
        <a:buClrTx/>
        <a:buSzPct val="30000"/>
        <a:buFontTx/>
        <a:buBlip>
          <a:blip r:embed="rId15"/>
        </a:buBlip>
        <a:tabLst/>
        <a:defRPr sz="4600" b="0" i="0" u="none" strike="noStrike" cap="none" spc="0" baseline="0">
          <a:solidFill>
            <a:srgbClr val="606060"/>
          </a:solidFill>
          <a:uFillTx/>
          <a:latin typeface="+mn-lt"/>
          <a:ea typeface="+mn-ea"/>
          <a:cs typeface="+mn-cs"/>
          <a:sym typeface="Gill Sans"/>
        </a:defRPr>
      </a:lvl6pPr>
      <a:lvl7pPr marL="4000500" marR="0" indent="-571500" algn="l" defTabSz="825500" rtl="0" latinLnBrk="0">
        <a:lnSpc>
          <a:spcPct val="100000"/>
        </a:lnSpc>
        <a:spcBef>
          <a:spcPts val="5900"/>
        </a:spcBef>
        <a:spcAft>
          <a:spcPts val="0"/>
        </a:spcAft>
        <a:buClrTx/>
        <a:buSzPct val="30000"/>
        <a:buFontTx/>
        <a:buBlip>
          <a:blip r:embed="rId15"/>
        </a:buBlip>
        <a:tabLst/>
        <a:defRPr sz="4600" b="0" i="0" u="none" strike="noStrike" cap="none" spc="0" baseline="0">
          <a:solidFill>
            <a:srgbClr val="606060"/>
          </a:solidFill>
          <a:uFillTx/>
          <a:latin typeface="+mn-lt"/>
          <a:ea typeface="+mn-ea"/>
          <a:cs typeface="+mn-cs"/>
          <a:sym typeface="Gill Sans"/>
        </a:defRPr>
      </a:lvl7pPr>
      <a:lvl8pPr marL="4572000" marR="0" indent="-571500" algn="l" defTabSz="825500" rtl="0" latinLnBrk="0">
        <a:lnSpc>
          <a:spcPct val="100000"/>
        </a:lnSpc>
        <a:spcBef>
          <a:spcPts val="5900"/>
        </a:spcBef>
        <a:spcAft>
          <a:spcPts val="0"/>
        </a:spcAft>
        <a:buClrTx/>
        <a:buSzPct val="30000"/>
        <a:buFontTx/>
        <a:buBlip>
          <a:blip r:embed="rId15"/>
        </a:buBlip>
        <a:tabLst/>
        <a:defRPr sz="4600" b="0" i="0" u="none" strike="noStrike" cap="none" spc="0" baseline="0">
          <a:solidFill>
            <a:srgbClr val="606060"/>
          </a:solidFill>
          <a:uFillTx/>
          <a:latin typeface="+mn-lt"/>
          <a:ea typeface="+mn-ea"/>
          <a:cs typeface="+mn-cs"/>
          <a:sym typeface="Gill Sans"/>
        </a:defRPr>
      </a:lvl8pPr>
      <a:lvl9pPr marL="5143500" marR="0" indent="-571500" algn="l" defTabSz="825500" rtl="0" latinLnBrk="0">
        <a:lnSpc>
          <a:spcPct val="100000"/>
        </a:lnSpc>
        <a:spcBef>
          <a:spcPts val="5900"/>
        </a:spcBef>
        <a:spcAft>
          <a:spcPts val="0"/>
        </a:spcAft>
        <a:buClrTx/>
        <a:buSzPct val="30000"/>
        <a:buFontTx/>
        <a:buBlip>
          <a:blip r:embed="rId15"/>
        </a:buBlip>
        <a:tabLst/>
        <a:defRPr sz="4600" b="0" i="0" u="none" strike="noStrike" cap="none" spc="0" baseline="0">
          <a:solidFill>
            <a:srgbClr val="60606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9.png"/><Relationship Id="rId7"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41.png"/><Relationship Id="rId10" Type="http://schemas.openxmlformats.org/officeDocument/2006/relationships/image" Target="../media/image19.png"/><Relationship Id="rId4" Type="http://schemas.openxmlformats.org/officeDocument/2006/relationships/image" Target="../media/image40.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30.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Présentation du projet"/>
          <p:cNvSpPr txBox="1">
            <a:spLocks noGrp="1"/>
          </p:cNvSpPr>
          <p:nvPr>
            <p:ph type="title"/>
          </p:nvPr>
        </p:nvSpPr>
        <p:spPr>
          <a:xfrm>
            <a:off x="952500" y="9728200"/>
            <a:ext cx="22479000" cy="1574800"/>
          </a:xfrm>
          <a:prstGeom prst="rect">
            <a:avLst/>
          </a:prstGeom>
        </p:spPr>
        <p:txBody>
          <a:bodyPr anchor="ctr"/>
          <a:lstStyle>
            <a:lvl1pPr algn="ctr">
              <a:lnSpc>
                <a:spcPct val="120000"/>
              </a:lnSpc>
              <a:defRPr sz="8000" cap="none">
                <a:solidFill>
                  <a:srgbClr val="A81905"/>
                </a:solidFill>
                <a:latin typeface="Helvetica Neue"/>
                <a:ea typeface="Helvetica Neue"/>
                <a:cs typeface="Helvetica Neue"/>
                <a:sym typeface="Helvetica Neue"/>
              </a:defRPr>
            </a:lvl1pPr>
          </a:lstStyle>
          <a:p>
            <a:r>
              <a:t>Présentation du projet</a:t>
            </a:r>
          </a:p>
        </p:txBody>
      </p:sp>
      <p:sp>
        <p:nvSpPr>
          <p:cNvPr id="126" name="Projet 6 : Analysez les besoins de votre client pour son groupe de pizzerias"/>
          <p:cNvSpPr txBox="1">
            <a:spLocks noGrp="1"/>
          </p:cNvSpPr>
          <p:nvPr>
            <p:ph type="body" sz="quarter" idx="1"/>
          </p:nvPr>
        </p:nvSpPr>
        <p:spPr>
          <a:xfrm>
            <a:off x="952500" y="12996928"/>
            <a:ext cx="22479000" cy="727865"/>
          </a:xfrm>
          <a:prstGeom prst="rect">
            <a:avLst/>
          </a:prstGeom>
        </p:spPr>
        <p:txBody>
          <a:bodyPr anchor="ctr"/>
          <a:lstStyle/>
          <a:p>
            <a:r>
              <a:t>Projet 6 : Analysez les besoins de votre client pour son groupe de pizzerias</a:t>
            </a:r>
          </a:p>
        </p:txBody>
      </p:sp>
      <p:grpSp>
        <p:nvGrpSpPr>
          <p:cNvPr id="129" name="pizza-4779230.jpg"/>
          <p:cNvGrpSpPr/>
          <p:nvPr/>
        </p:nvGrpSpPr>
        <p:grpSpPr>
          <a:xfrm>
            <a:off x="6757916" y="1321007"/>
            <a:ext cx="10868168" cy="7402810"/>
            <a:chOff x="0" y="0"/>
            <a:chExt cx="10868167" cy="7402808"/>
          </a:xfrm>
        </p:grpSpPr>
        <p:pic>
          <p:nvPicPr>
            <p:cNvPr id="128" name="pizza-4779230.jpg" descr="pizza-4779230.jpg"/>
            <p:cNvPicPr>
              <a:picLocks noChangeAspect="1"/>
            </p:cNvPicPr>
            <p:nvPr/>
          </p:nvPicPr>
          <p:blipFill>
            <a:blip r:embed="rId2"/>
            <a:stretch>
              <a:fillRect/>
            </a:stretch>
          </p:blipFill>
          <p:spPr>
            <a:xfrm>
              <a:off x="127000" y="88900"/>
              <a:ext cx="10614168" cy="7072609"/>
            </a:xfrm>
            <a:prstGeom prst="rect">
              <a:avLst/>
            </a:prstGeom>
            <a:ln>
              <a:noFill/>
            </a:ln>
            <a:effectLst/>
          </p:spPr>
        </p:pic>
        <p:pic>
          <p:nvPicPr>
            <p:cNvPr id="127" name="pizza-4779230.jpg" descr="pizza-4779230.jpg"/>
            <p:cNvPicPr>
              <a:picLocks/>
            </p:cNvPicPr>
            <p:nvPr/>
          </p:nvPicPr>
          <p:blipFill>
            <a:blip r:embed="rId3"/>
            <a:stretch>
              <a:fillRect/>
            </a:stretch>
          </p:blipFill>
          <p:spPr>
            <a:xfrm>
              <a:off x="0" y="0"/>
              <a:ext cx="10868168" cy="7402809"/>
            </a:xfrm>
            <a:prstGeom prst="rect">
              <a:avLst/>
            </a:prstGeom>
            <a:effectLst/>
          </p:spPr>
        </p:pic>
      </p:grpSp>
      <p:sp>
        <p:nvSpPr>
          <p:cNvPr id="130" name="ULMA Johann"/>
          <p:cNvSpPr txBox="1"/>
          <p:nvPr/>
        </p:nvSpPr>
        <p:spPr>
          <a:xfrm>
            <a:off x="17469789" y="13041472"/>
            <a:ext cx="5946926"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a:lnSpc>
                <a:spcPct val="120000"/>
              </a:lnSpc>
              <a:defRPr sz="3200"/>
            </a:lvl1pPr>
          </a:lstStyle>
          <a:p>
            <a:r>
              <a:t>ULMA Johann</a:t>
            </a:r>
          </a:p>
        </p:txBody>
      </p:sp>
      <p:sp>
        <p:nvSpPr>
          <p:cNvPr id="131" name="Mars 2021"/>
          <p:cNvSpPr txBox="1"/>
          <p:nvPr/>
        </p:nvSpPr>
        <p:spPr>
          <a:xfrm>
            <a:off x="11728807" y="26858"/>
            <a:ext cx="11741019"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a:lnSpc>
                <a:spcPct val="120000"/>
              </a:lnSpc>
              <a:defRPr sz="3200"/>
            </a:lvl1pPr>
          </a:lstStyle>
          <a:p>
            <a:r>
              <a:t>Mars 2021</a:t>
            </a:r>
          </a:p>
        </p:txBody>
      </p:sp>
      <p:sp>
        <p:nvSpPr>
          <p:cNvPr id="132" name="OC Pizza : Mise en place d’un nouveau système"/>
          <p:cNvSpPr txBox="1"/>
          <p:nvPr/>
        </p:nvSpPr>
        <p:spPr>
          <a:xfrm>
            <a:off x="5143803" y="9035174"/>
            <a:ext cx="14096394" cy="92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Futura"/>
                <a:ea typeface="Futura"/>
                <a:cs typeface="Futura"/>
                <a:sym typeface="Futura"/>
              </a:defRPr>
            </a:lvl1pPr>
          </a:lstStyle>
          <a:p>
            <a:r>
              <a:t>OC Pizza : Mise en place d’un nouveau système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29"/>
                                        </p:tgtEl>
                                        <p:attrNameLst>
                                          <p:attrName>style.visibility</p:attrName>
                                        </p:attrNameLst>
                                      </p:cBhvr>
                                      <p:to>
                                        <p:strVal val="visible"/>
                                      </p:to>
                                    </p:set>
                                    <p:anim calcmode="lin" valueType="num">
                                      <p:cBhvr>
                                        <p:cTn id="7" dur="500" fill="hold"/>
                                        <p:tgtEl>
                                          <p:spTgt spid="129"/>
                                        </p:tgtEl>
                                        <p:attrNameLst>
                                          <p:attrName>ppt_w</p:attrName>
                                        </p:attrNameLst>
                                      </p:cBhvr>
                                      <p:tavLst>
                                        <p:tav tm="0">
                                          <p:val>
                                            <p:fltVal val="0"/>
                                          </p:val>
                                        </p:tav>
                                        <p:tav tm="100000">
                                          <p:val>
                                            <p:strVal val="#ppt_w"/>
                                          </p:val>
                                        </p:tav>
                                      </p:tavLst>
                                    </p:anim>
                                    <p:anim calcmode="lin" valueType="num">
                                      <p:cBhvr>
                                        <p:cTn id="8" dur="500" fill="hold"/>
                                        <p:tgtEl>
                                          <p:spTgt spid="12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2" nodeType="afterEffect">
                                  <p:stCondLst>
                                    <p:cond delay="0"/>
                                  </p:stCondLst>
                                  <p:iterate>
                                    <p:tmAbs val="0"/>
                                  </p:iterate>
                                  <p:childTnLst>
                                    <p:set>
                                      <p:cBhvr>
                                        <p:cTn id="11" fill="hold"/>
                                        <p:tgtEl>
                                          <p:spTgt spid="132"/>
                                        </p:tgtEl>
                                        <p:attrNameLst>
                                          <p:attrName>style.visibility</p:attrName>
                                        </p:attrNameLst>
                                      </p:cBhvr>
                                      <p:to>
                                        <p:strVal val="visible"/>
                                      </p:to>
                                    </p:set>
                                    <p:anim calcmode="lin" valueType="num">
                                      <p:cBhvr>
                                        <p:cTn id="12" dur="500" fill="hold"/>
                                        <p:tgtEl>
                                          <p:spTgt spid="132"/>
                                        </p:tgtEl>
                                        <p:attrNameLst>
                                          <p:attrName>ppt_w</p:attrName>
                                        </p:attrNameLst>
                                      </p:cBhvr>
                                      <p:tavLst>
                                        <p:tav tm="0">
                                          <p:val>
                                            <p:fltVal val="0"/>
                                          </p:val>
                                        </p:tav>
                                        <p:tav tm="100000">
                                          <p:val>
                                            <p:strVal val="#ppt_w"/>
                                          </p:val>
                                        </p:tav>
                                      </p:tavLst>
                                    </p:anim>
                                    <p:anim calcmode="lin" valueType="num">
                                      <p:cBhvr>
                                        <p:cTn id="13" dur="500" fill="hold"/>
                                        <p:tgtEl>
                                          <p:spTgt spid="13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3" nodeType="afterEffect">
                                  <p:stCondLst>
                                    <p:cond delay="0"/>
                                  </p:stCondLst>
                                  <p:iterate>
                                    <p:tmAbs val="0"/>
                                  </p:iterate>
                                  <p:childTnLst>
                                    <p:set>
                                      <p:cBhvr>
                                        <p:cTn id="16" fill="hold"/>
                                        <p:tgtEl>
                                          <p:spTgt spid="125"/>
                                        </p:tgtEl>
                                        <p:attrNameLst>
                                          <p:attrName>style.visibility</p:attrName>
                                        </p:attrNameLst>
                                      </p:cBhvr>
                                      <p:to>
                                        <p:strVal val="visible"/>
                                      </p:to>
                                    </p:set>
                                    <p:anim calcmode="lin" valueType="num">
                                      <p:cBhvr>
                                        <p:cTn id="17" dur="500" fill="hold"/>
                                        <p:tgtEl>
                                          <p:spTgt spid="125"/>
                                        </p:tgtEl>
                                        <p:attrNameLst>
                                          <p:attrName>ppt_w</p:attrName>
                                        </p:attrNameLst>
                                      </p:cBhvr>
                                      <p:tavLst>
                                        <p:tav tm="0">
                                          <p:val>
                                            <p:fltVal val="0"/>
                                          </p:val>
                                        </p:tav>
                                        <p:tav tm="100000">
                                          <p:val>
                                            <p:strVal val="#ppt_w"/>
                                          </p:val>
                                        </p:tav>
                                      </p:tavLst>
                                    </p:anim>
                                    <p:anim calcmode="lin" valueType="num">
                                      <p:cBhvr>
                                        <p:cTn id="18" dur="500" fill="hold"/>
                                        <p:tgtEl>
                                          <p:spTgt spid="125"/>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4" nodeType="afterEffect">
                                  <p:stCondLst>
                                    <p:cond delay="0"/>
                                  </p:stCondLst>
                                  <p:iterate>
                                    <p:tmAbs val="0"/>
                                  </p:iterate>
                                  <p:childTnLst>
                                    <p:set>
                                      <p:cBhvr>
                                        <p:cTn id="21" fill="hold"/>
                                        <p:tgtEl>
                                          <p:spTgt spid="131"/>
                                        </p:tgtEl>
                                        <p:attrNameLst>
                                          <p:attrName>style.visibility</p:attrName>
                                        </p:attrNameLst>
                                      </p:cBhvr>
                                      <p:to>
                                        <p:strVal val="visible"/>
                                      </p:to>
                                    </p:set>
                                    <p:anim calcmode="lin" valueType="num">
                                      <p:cBhvr>
                                        <p:cTn id="22" dur="500" fill="hold"/>
                                        <p:tgtEl>
                                          <p:spTgt spid="131"/>
                                        </p:tgtEl>
                                        <p:attrNameLst>
                                          <p:attrName>ppt_w</p:attrName>
                                        </p:attrNameLst>
                                      </p:cBhvr>
                                      <p:tavLst>
                                        <p:tav tm="0">
                                          <p:val>
                                            <p:fltVal val="0"/>
                                          </p:val>
                                        </p:tav>
                                        <p:tav tm="100000">
                                          <p:val>
                                            <p:strVal val="#ppt_w"/>
                                          </p:val>
                                        </p:tav>
                                      </p:tavLst>
                                    </p:anim>
                                    <p:anim calcmode="lin" valueType="num">
                                      <p:cBhvr>
                                        <p:cTn id="23" dur="500" fill="hold"/>
                                        <p:tgtEl>
                                          <p:spTgt spid="131"/>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grpId="5" nodeType="afterEffect">
                                  <p:stCondLst>
                                    <p:cond delay="0"/>
                                  </p:stCondLst>
                                  <p:iterate>
                                    <p:tmAbs val="0"/>
                                  </p:iterate>
                                  <p:childTnLst>
                                    <p:set>
                                      <p:cBhvr>
                                        <p:cTn id="26" fill="hold"/>
                                        <p:tgtEl>
                                          <p:spTgt spid="126"/>
                                        </p:tgtEl>
                                        <p:attrNameLst>
                                          <p:attrName>style.visibility</p:attrName>
                                        </p:attrNameLst>
                                      </p:cBhvr>
                                      <p:to>
                                        <p:strVal val="visible"/>
                                      </p:to>
                                    </p:set>
                                    <p:anim calcmode="lin" valueType="num">
                                      <p:cBhvr>
                                        <p:cTn id="27" dur="500" fill="hold"/>
                                        <p:tgtEl>
                                          <p:spTgt spid="126"/>
                                        </p:tgtEl>
                                        <p:attrNameLst>
                                          <p:attrName>ppt_w</p:attrName>
                                        </p:attrNameLst>
                                      </p:cBhvr>
                                      <p:tavLst>
                                        <p:tav tm="0">
                                          <p:val>
                                            <p:fltVal val="0"/>
                                          </p:val>
                                        </p:tav>
                                        <p:tav tm="100000">
                                          <p:val>
                                            <p:strVal val="#ppt_w"/>
                                          </p:val>
                                        </p:tav>
                                      </p:tavLst>
                                    </p:anim>
                                    <p:anim calcmode="lin" valueType="num">
                                      <p:cBhvr>
                                        <p:cTn id="28" dur="500" fill="hold"/>
                                        <p:tgtEl>
                                          <p:spTgt spid="126"/>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3" presetClass="entr" presetSubtype="16" fill="hold" grpId="6" nodeType="afterEffect">
                                  <p:stCondLst>
                                    <p:cond delay="0"/>
                                  </p:stCondLst>
                                  <p:iterate>
                                    <p:tmAbs val="0"/>
                                  </p:iterate>
                                  <p:childTnLst>
                                    <p:set>
                                      <p:cBhvr>
                                        <p:cTn id="31" fill="hold"/>
                                        <p:tgtEl>
                                          <p:spTgt spid="130"/>
                                        </p:tgtEl>
                                        <p:attrNameLst>
                                          <p:attrName>style.visibility</p:attrName>
                                        </p:attrNameLst>
                                      </p:cBhvr>
                                      <p:to>
                                        <p:strVal val="visible"/>
                                      </p:to>
                                    </p:set>
                                    <p:anim calcmode="lin" valueType="num">
                                      <p:cBhvr>
                                        <p:cTn id="32" dur="500" fill="hold"/>
                                        <p:tgtEl>
                                          <p:spTgt spid="130"/>
                                        </p:tgtEl>
                                        <p:attrNameLst>
                                          <p:attrName>ppt_w</p:attrName>
                                        </p:attrNameLst>
                                      </p:cBhvr>
                                      <p:tavLst>
                                        <p:tav tm="0">
                                          <p:val>
                                            <p:fltVal val="0"/>
                                          </p:val>
                                        </p:tav>
                                        <p:tav tm="100000">
                                          <p:val>
                                            <p:strVal val="#ppt_w"/>
                                          </p:val>
                                        </p:tav>
                                      </p:tavLst>
                                    </p:anim>
                                    <p:anim calcmode="lin" valueType="num">
                                      <p:cBhvr>
                                        <p:cTn id="33" dur="500" fill="hold"/>
                                        <p:tgtEl>
                                          <p:spTgt spid="1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3" animBg="1" advAuto="0"/>
      <p:bldP spid="126" grpId="5" animBg="1" advAuto="0"/>
      <p:bldP spid="129" grpId="1" animBg="1" advAuto="0"/>
      <p:bldP spid="130" grpId="6" animBg="1" advAuto="0"/>
      <p:bldP spid="131" grpId="4" animBg="1" advAuto="0"/>
      <p:bldP spid="132" grpId="2"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7. Solution de paiement"/>
          <p:cNvSpPr txBox="1">
            <a:spLocks noGrp="1"/>
          </p:cNvSpPr>
          <p:nvPr>
            <p:ph type="ctrTitle"/>
          </p:nvPr>
        </p:nvSpPr>
        <p:spPr>
          <a:prstGeom prst="rect">
            <a:avLst/>
          </a:prstGeom>
        </p:spPr>
        <p:txBody>
          <a:bodyPr/>
          <a:lstStyle>
            <a:lvl1pPr algn="ctr" defTabSz="817244">
              <a:lnSpc>
                <a:spcPct val="100000"/>
              </a:lnSpc>
              <a:spcBef>
                <a:spcPts val="5800"/>
              </a:spcBef>
              <a:defRPr sz="7919" cap="none">
                <a:solidFill>
                  <a:schemeClr val="accent6">
                    <a:hueOff val="64508"/>
                    <a:satOff val="3195"/>
                    <a:lumOff val="-12691"/>
                  </a:schemeClr>
                </a:solidFill>
                <a:latin typeface="Futura"/>
                <a:ea typeface="Futura"/>
                <a:cs typeface="Futura"/>
                <a:sym typeface="Futura"/>
              </a:defRPr>
            </a:lvl1pPr>
          </a:lstStyle>
          <a:p>
            <a:r>
              <a:t>7. Solution de paiement</a:t>
            </a:r>
          </a:p>
        </p:txBody>
      </p:sp>
      <p:sp>
        <p:nvSpPr>
          <p:cNvPr id="266" name="Les solutions de paiement étant réglementées et soumissent à des certifications spécifique de l’Autorité Bancaire Européenne cette fonctionnalité ne sera pas développée en interne.…"/>
          <p:cNvSpPr txBox="1">
            <a:spLocks noGrp="1"/>
          </p:cNvSpPr>
          <p:nvPr>
            <p:ph type="subTitle" sz="quarter" idx="1"/>
          </p:nvPr>
        </p:nvSpPr>
        <p:spPr>
          <a:xfrm>
            <a:off x="952500" y="2335588"/>
            <a:ext cx="22479000" cy="2348090"/>
          </a:xfrm>
          <a:prstGeom prst="rect">
            <a:avLst/>
          </a:prstGeom>
        </p:spPr>
        <p:txBody>
          <a:bodyPr>
            <a:normAutofit lnSpcReduction="10000"/>
          </a:bodyPr>
          <a:lstStyle/>
          <a:p>
            <a:r>
              <a:t>Les solutions de paiement étant réglementées et soumissent à des certifications spécifique de l’Autorité Bancaire Européenne cette fonctionnalité ne sera pas développée en interne.</a:t>
            </a:r>
          </a:p>
          <a:p>
            <a:endParaRPr/>
          </a:p>
          <a:p>
            <a:r>
              <a:t>A la place nous allons nous appuyer sur Monext qui est un spécialiste des transactions électroniques de paiement.</a:t>
            </a:r>
          </a:p>
        </p:txBody>
      </p:sp>
      <p:pic>
        <p:nvPicPr>
          <p:cNvPr id="267" name="téléchargement.png" descr="téléchargement.png"/>
          <p:cNvPicPr>
            <a:picLocks noChangeAspect="1"/>
          </p:cNvPicPr>
          <p:nvPr/>
        </p:nvPicPr>
        <p:blipFill>
          <a:blip r:embed="rId2"/>
          <a:stretch>
            <a:fillRect/>
          </a:stretch>
        </p:blipFill>
        <p:spPr>
          <a:xfrm>
            <a:off x="1114528" y="4801406"/>
            <a:ext cx="3975621" cy="763320"/>
          </a:xfrm>
          <a:prstGeom prst="rect">
            <a:avLst/>
          </a:prstGeom>
          <a:ln w="12700">
            <a:miter lim="400000"/>
          </a:ln>
        </p:spPr>
      </p:pic>
      <p:sp>
        <p:nvSpPr>
          <p:cNvPr id="268" name="ULMA Johann"/>
          <p:cNvSpPr txBox="1"/>
          <p:nvPr/>
        </p:nvSpPr>
        <p:spPr>
          <a:xfrm>
            <a:off x="17469789" y="13041472"/>
            <a:ext cx="5946926"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a:lnSpc>
                <a:spcPct val="120000"/>
              </a:lnSpc>
              <a:defRPr sz="3200"/>
            </a:lvl1pPr>
          </a:lstStyle>
          <a:p>
            <a:r>
              <a:t>ULMA Johann</a:t>
            </a:r>
          </a:p>
        </p:txBody>
      </p:sp>
      <p:sp>
        <p:nvSpPr>
          <p:cNvPr id="269" name="Projet 6 : Analysez les besoins de votre client pour son groupe de pizzerias"/>
          <p:cNvSpPr txBox="1"/>
          <p:nvPr/>
        </p:nvSpPr>
        <p:spPr>
          <a:xfrm>
            <a:off x="948837" y="13041472"/>
            <a:ext cx="13455519"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lnSpc>
                <a:spcPct val="120000"/>
              </a:lnSpc>
              <a:defRPr sz="3200"/>
            </a:lvl1pPr>
          </a:lstStyle>
          <a:p>
            <a:r>
              <a:t>Projet 6 : Analysez les besoins de votre client pour son groupe de pizzerias</a:t>
            </a:r>
          </a:p>
        </p:txBody>
      </p:sp>
      <p:pic>
        <p:nvPicPr>
          <p:cNvPr id="270" name="Image" descr="Image"/>
          <p:cNvPicPr>
            <a:picLocks noChangeAspect="1"/>
          </p:cNvPicPr>
          <p:nvPr/>
        </p:nvPicPr>
        <p:blipFill>
          <a:blip r:embed="rId3"/>
          <a:stretch>
            <a:fillRect/>
          </a:stretch>
        </p:blipFill>
        <p:spPr>
          <a:xfrm>
            <a:off x="5340954" y="4725206"/>
            <a:ext cx="10248441" cy="4489443"/>
          </a:xfrm>
          <a:prstGeom prst="rect">
            <a:avLst/>
          </a:prstGeom>
          <a:ln w="12700">
            <a:miter lim="400000"/>
          </a:ln>
        </p:spPr>
      </p:pic>
      <p:sp>
        <p:nvSpPr>
          <p:cNvPr id="271" name="Selon une étude publié par Statista en Juillet 2020 :…"/>
          <p:cNvSpPr txBox="1"/>
          <p:nvPr/>
        </p:nvSpPr>
        <p:spPr>
          <a:xfrm>
            <a:off x="15738724" y="5465445"/>
            <a:ext cx="8485718" cy="2753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120000"/>
              </a:lnSpc>
              <a:defRPr sz="3200"/>
            </a:pPr>
            <a:r>
              <a:t>Selon une étude publié par Statista en Juillet 2020 :</a:t>
            </a:r>
          </a:p>
          <a:p>
            <a:pPr marL="397565" indent="-397565" algn="l">
              <a:lnSpc>
                <a:spcPct val="120000"/>
              </a:lnSpc>
              <a:buClr>
                <a:srgbClr val="BEBEBE"/>
              </a:buClr>
              <a:buSzPct val="125000"/>
              <a:buChar char="•"/>
              <a:defRPr sz="3200"/>
            </a:pPr>
            <a:r>
              <a:t>80.1% des paiements en ligne sont effectués par carte bancaire</a:t>
            </a:r>
          </a:p>
          <a:p>
            <a:pPr marL="397565" indent="-397565" algn="l">
              <a:lnSpc>
                <a:spcPct val="120000"/>
              </a:lnSpc>
              <a:buClr>
                <a:srgbClr val="BEBEBE"/>
              </a:buClr>
              <a:buSzPct val="125000"/>
              <a:buChar char="•"/>
              <a:defRPr sz="3200"/>
            </a:pPr>
            <a:r>
              <a:t>suivi par les portefeuilles en ligne à hauteur de de 11.5%</a:t>
            </a:r>
          </a:p>
        </p:txBody>
      </p:sp>
      <p:sp>
        <p:nvSpPr>
          <p:cNvPr id="272" name="Parmis les références de Monext on peut citer Amazon, Kiabi, Lydia, Swile, …"/>
          <p:cNvSpPr txBox="1"/>
          <p:nvPr/>
        </p:nvSpPr>
        <p:spPr>
          <a:xfrm>
            <a:off x="5488009" y="9328574"/>
            <a:ext cx="13914415" cy="6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120000"/>
              </a:lnSpc>
              <a:defRPr sz="3200"/>
            </a:lvl1pPr>
          </a:lstStyle>
          <a:p>
            <a:r>
              <a:rPr dirty="0" err="1"/>
              <a:t>Parmis</a:t>
            </a:r>
            <a:r>
              <a:rPr dirty="0"/>
              <a:t> les </a:t>
            </a:r>
            <a:r>
              <a:rPr dirty="0" err="1"/>
              <a:t>références</a:t>
            </a:r>
            <a:r>
              <a:rPr dirty="0"/>
              <a:t> de </a:t>
            </a:r>
            <a:r>
              <a:rPr dirty="0" err="1"/>
              <a:t>Monext</a:t>
            </a:r>
            <a:r>
              <a:rPr dirty="0"/>
              <a:t> on </a:t>
            </a:r>
            <a:r>
              <a:rPr dirty="0" err="1"/>
              <a:t>peut</a:t>
            </a:r>
            <a:r>
              <a:rPr dirty="0"/>
              <a:t> citer Amazon, </a:t>
            </a:r>
            <a:r>
              <a:rPr dirty="0" err="1"/>
              <a:t>Kiabi</a:t>
            </a:r>
            <a:r>
              <a:rPr dirty="0"/>
              <a:t>, Lydia, </a:t>
            </a:r>
            <a:r>
              <a:rPr dirty="0" err="1"/>
              <a:t>Swile</a:t>
            </a:r>
            <a:r>
              <a:rPr dirty="0"/>
              <a:t>, …</a:t>
            </a:r>
          </a:p>
        </p:txBody>
      </p:sp>
      <p:pic>
        <p:nvPicPr>
          <p:cNvPr id="273" name="Image" descr="Image"/>
          <p:cNvPicPr>
            <a:picLocks noChangeAspect="1"/>
          </p:cNvPicPr>
          <p:nvPr/>
        </p:nvPicPr>
        <p:blipFill>
          <a:blip r:embed="rId4"/>
          <a:stretch>
            <a:fillRect/>
          </a:stretch>
        </p:blipFill>
        <p:spPr>
          <a:xfrm>
            <a:off x="8303452" y="10012972"/>
            <a:ext cx="3205769" cy="2871029"/>
          </a:xfrm>
          <a:prstGeom prst="rect">
            <a:avLst/>
          </a:prstGeom>
          <a:ln w="12700">
            <a:miter lim="400000"/>
          </a:ln>
        </p:spPr>
      </p:pic>
      <p:pic>
        <p:nvPicPr>
          <p:cNvPr id="274" name="Image" descr="Image"/>
          <p:cNvPicPr>
            <a:picLocks noChangeAspect="1"/>
          </p:cNvPicPr>
          <p:nvPr/>
        </p:nvPicPr>
        <p:blipFill>
          <a:blip r:embed="rId5"/>
          <a:stretch>
            <a:fillRect/>
          </a:stretch>
        </p:blipFill>
        <p:spPr>
          <a:xfrm>
            <a:off x="13837254" y="10012972"/>
            <a:ext cx="4305301" cy="2895601"/>
          </a:xfrm>
          <a:prstGeom prst="rect">
            <a:avLst/>
          </a:prstGeom>
          <a:ln w="12700">
            <a:miter lim="400000"/>
          </a:ln>
        </p:spPr>
      </p:pic>
      <p:sp>
        <p:nvSpPr>
          <p:cNvPr id="275" name="Ligne"/>
          <p:cNvSpPr/>
          <p:nvPr/>
        </p:nvSpPr>
        <p:spPr>
          <a:xfrm>
            <a:off x="11823095" y="11485872"/>
            <a:ext cx="1700285" cy="1"/>
          </a:xfrm>
          <a:prstGeom prst="line">
            <a:avLst/>
          </a:prstGeom>
          <a:ln w="38100">
            <a:solidFill>
              <a:srgbClr val="6F6A5A"/>
            </a:solidFill>
            <a:miter lim="400000"/>
            <a:tailEnd type="triangle"/>
          </a:ln>
        </p:spPr>
        <p:txBody>
          <a:bodyPr lIns="50800" tIns="50800" rIns="50800" bIns="50800" anchor="ctr"/>
          <a:lstStyle/>
          <a:p>
            <a:pPr>
              <a:defRPr sz="4200"/>
            </a:pPr>
            <a:endParaRPr/>
          </a:p>
        </p:txBody>
      </p:sp>
    </p:spTree>
  </p:cSld>
  <p:clrMapOvr>
    <a:masterClrMapping/>
  </p:clrMapOvr>
  <mc:AlternateContent xmlns:mc="http://schemas.openxmlformats.org/markup-compatibility/2006" xmlns:p14="http://schemas.microsoft.com/office/powerpoint/2010/main">
    <mc:Choice Requires="p14">
      <p:transition spd="med">
        <p:wipe dir="r"/>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267"/>
                                        </p:tgtEl>
                                        <p:attrNameLst>
                                          <p:attrName>style.visibility</p:attrName>
                                        </p:attrNameLst>
                                      </p:cBhvr>
                                      <p:to>
                                        <p:strVal val="visible"/>
                                      </p:to>
                                    </p:set>
                                    <p:animEffect transition="in" filter="wipe(left)">
                                      <p:cBhvr>
                                        <p:cTn id="7" dur="500"/>
                                        <p:tgtEl>
                                          <p:spTgt spid="267"/>
                                        </p:tgtEl>
                                      </p:cBhvr>
                                    </p:animEffect>
                                  </p:childTnLst>
                                </p:cTn>
                              </p:par>
                            </p:childTnLst>
                          </p:cTn>
                        </p:par>
                        <p:par>
                          <p:cTn id="8" fill="hold">
                            <p:stCondLst>
                              <p:cond delay="500"/>
                            </p:stCondLst>
                            <p:childTnLst>
                              <p:par>
                                <p:cTn id="9" presetID="22" presetClass="entr" presetSubtype="8" fill="hold" grpId="2" nodeType="afterEffect">
                                  <p:stCondLst>
                                    <p:cond delay="0"/>
                                  </p:stCondLst>
                                  <p:iterate>
                                    <p:tmAbs val="0"/>
                                  </p:iterate>
                                  <p:childTnLst>
                                    <p:set>
                                      <p:cBhvr>
                                        <p:cTn id="10" fill="hold"/>
                                        <p:tgtEl>
                                          <p:spTgt spid="270"/>
                                        </p:tgtEl>
                                        <p:attrNameLst>
                                          <p:attrName>style.visibility</p:attrName>
                                        </p:attrNameLst>
                                      </p:cBhvr>
                                      <p:to>
                                        <p:strVal val="visible"/>
                                      </p:to>
                                    </p:set>
                                    <p:animEffect transition="in" filter="wipe(left)">
                                      <p:cBhvr>
                                        <p:cTn id="11" dur="1000"/>
                                        <p:tgtEl>
                                          <p:spTgt spid="270"/>
                                        </p:tgtEl>
                                      </p:cBhvr>
                                    </p:animEffect>
                                  </p:childTnLst>
                                </p:cTn>
                              </p:par>
                            </p:childTnLst>
                          </p:cTn>
                        </p:par>
                        <p:par>
                          <p:cTn id="12" fill="hold">
                            <p:stCondLst>
                              <p:cond delay="1500"/>
                            </p:stCondLst>
                            <p:childTnLst>
                              <p:par>
                                <p:cTn id="13" presetID="22" presetClass="entr" presetSubtype="8" fill="hold" grpId="3" nodeType="afterEffect">
                                  <p:stCondLst>
                                    <p:cond delay="0"/>
                                  </p:stCondLst>
                                  <p:iterate>
                                    <p:tmAbs val="0"/>
                                  </p:iterate>
                                  <p:childTnLst>
                                    <p:set>
                                      <p:cBhvr>
                                        <p:cTn id="14" fill="hold"/>
                                        <p:tgtEl>
                                          <p:spTgt spid="271"/>
                                        </p:tgtEl>
                                        <p:attrNameLst>
                                          <p:attrName>style.visibility</p:attrName>
                                        </p:attrNameLst>
                                      </p:cBhvr>
                                      <p:to>
                                        <p:strVal val="visible"/>
                                      </p:to>
                                    </p:set>
                                    <p:animEffect transition="in" filter="wipe(left)">
                                      <p:cBhvr>
                                        <p:cTn id="15" dur="500"/>
                                        <p:tgtEl>
                                          <p:spTgt spid="271"/>
                                        </p:tgtEl>
                                      </p:cBhvr>
                                    </p:animEffect>
                                  </p:childTnLst>
                                </p:cTn>
                              </p:par>
                            </p:childTnLst>
                          </p:cTn>
                        </p:par>
                        <p:par>
                          <p:cTn id="16" fill="hold">
                            <p:stCondLst>
                              <p:cond delay="2000"/>
                            </p:stCondLst>
                            <p:childTnLst>
                              <p:par>
                                <p:cTn id="17" presetID="22" presetClass="entr" presetSubtype="8" fill="hold" grpId="4" nodeType="afterEffect">
                                  <p:stCondLst>
                                    <p:cond delay="0"/>
                                  </p:stCondLst>
                                  <p:iterate>
                                    <p:tmAbs val="0"/>
                                  </p:iterate>
                                  <p:childTnLst>
                                    <p:set>
                                      <p:cBhvr>
                                        <p:cTn id="18" fill="hold"/>
                                        <p:tgtEl>
                                          <p:spTgt spid="272"/>
                                        </p:tgtEl>
                                        <p:attrNameLst>
                                          <p:attrName>style.visibility</p:attrName>
                                        </p:attrNameLst>
                                      </p:cBhvr>
                                      <p:to>
                                        <p:strVal val="visible"/>
                                      </p:to>
                                    </p:set>
                                    <p:animEffect transition="in" filter="wipe(left)">
                                      <p:cBhvr>
                                        <p:cTn id="19" dur="1000"/>
                                        <p:tgtEl>
                                          <p:spTgt spid="272"/>
                                        </p:tgtEl>
                                      </p:cBhvr>
                                    </p:animEffect>
                                  </p:childTnLst>
                                </p:cTn>
                              </p:par>
                            </p:childTnLst>
                          </p:cTn>
                        </p:par>
                        <p:par>
                          <p:cTn id="20" fill="hold">
                            <p:stCondLst>
                              <p:cond delay="3000"/>
                            </p:stCondLst>
                            <p:childTnLst>
                              <p:par>
                                <p:cTn id="21" presetID="22" presetClass="entr" presetSubtype="8" fill="hold" grpId="5" nodeType="afterEffect">
                                  <p:stCondLst>
                                    <p:cond delay="0"/>
                                  </p:stCondLst>
                                  <p:iterate>
                                    <p:tmAbs val="0"/>
                                  </p:iterate>
                                  <p:childTnLst>
                                    <p:set>
                                      <p:cBhvr>
                                        <p:cTn id="22" fill="hold"/>
                                        <p:tgtEl>
                                          <p:spTgt spid="273"/>
                                        </p:tgtEl>
                                        <p:attrNameLst>
                                          <p:attrName>style.visibility</p:attrName>
                                        </p:attrNameLst>
                                      </p:cBhvr>
                                      <p:to>
                                        <p:strVal val="visible"/>
                                      </p:to>
                                    </p:set>
                                    <p:animEffect transition="in" filter="wipe(left)">
                                      <p:cBhvr>
                                        <p:cTn id="23" dur="1000"/>
                                        <p:tgtEl>
                                          <p:spTgt spid="273"/>
                                        </p:tgtEl>
                                      </p:cBhvr>
                                    </p:animEffect>
                                  </p:childTnLst>
                                </p:cTn>
                              </p:par>
                            </p:childTnLst>
                          </p:cTn>
                        </p:par>
                        <p:par>
                          <p:cTn id="24" fill="hold">
                            <p:stCondLst>
                              <p:cond delay="4000"/>
                            </p:stCondLst>
                            <p:childTnLst>
                              <p:par>
                                <p:cTn id="25" presetID="22" presetClass="entr" presetSubtype="8" fill="hold" grpId="6" nodeType="afterEffect">
                                  <p:stCondLst>
                                    <p:cond delay="0"/>
                                  </p:stCondLst>
                                  <p:iterate>
                                    <p:tmAbs val="0"/>
                                  </p:iterate>
                                  <p:childTnLst>
                                    <p:set>
                                      <p:cBhvr>
                                        <p:cTn id="26" fill="hold"/>
                                        <p:tgtEl>
                                          <p:spTgt spid="275"/>
                                        </p:tgtEl>
                                        <p:attrNameLst>
                                          <p:attrName>style.visibility</p:attrName>
                                        </p:attrNameLst>
                                      </p:cBhvr>
                                      <p:to>
                                        <p:strVal val="visible"/>
                                      </p:to>
                                    </p:set>
                                    <p:animEffect transition="in" filter="wipe(left)">
                                      <p:cBhvr>
                                        <p:cTn id="27" dur="500"/>
                                        <p:tgtEl>
                                          <p:spTgt spid="275"/>
                                        </p:tgtEl>
                                      </p:cBhvr>
                                    </p:animEffect>
                                  </p:childTnLst>
                                </p:cTn>
                              </p:par>
                            </p:childTnLst>
                          </p:cTn>
                        </p:par>
                        <p:par>
                          <p:cTn id="28" fill="hold">
                            <p:stCondLst>
                              <p:cond delay="4500"/>
                            </p:stCondLst>
                            <p:childTnLst>
                              <p:par>
                                <p:cTn id="29" presetID="22" presetClass="entr" presetSubtype="8" fill="hold" grpId="7" nodeType="afterEffect">
                                  <p:stCondLst>
                                    <p:cond delay="0"/>
                                  </p:stCondLst>
                                  <p:iterate>
                                    <p:tmAbs val="0"/>
                                  </p:iterate>
                                  <p:childTnLst>
                                    <p:set>
                                      <p:cBhvr>
                                        <p:cTn id="30" fill="hold"/>
                                        <p:tgtEl>
                                          <p:spTgt spid="274"/>
                                        </p:tgtEl>
                                        <p:attrNameLst>
                                          <p:attrName>style.visibility</p:attrName>
                                        </p:attrNameLst>
                                      </p:cBhvr>
                                      <p:to>
                                        <p:strVal val="visible"/>
                                      </p:to>
                                    </p:set>
                                    <p:animEffect transition="in" filter="wipe(left)">
                                      <p:cBhvr>
                                        <p:cTn id="31" dur="5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1" animBg="1" advAuto="0"/>
      <p:bldP spid="270" grpId="2" animBg="1" advAuto="0"/>
      <p:bldP spid="271" grpId="3" animBg="1" advAuto="0"/>
      <p:bldP spid="272" grpId="4" animBg="1" advAuto="0"/>
      <p:bldP spid="273" grpId="5" animBg="1" advAuto="0"/>
      <p:bldP spid="274" grpId="7" animBg="1" advAuto="0"/>
      <p:bldP spid="275" grpId="6"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8. Hébergeur"/>
          <p:cNvSpPr txBox="1">
            <a:spLocks noGrp="1"/>
          </p:cNvSpPr>
          <p:nvPr>
            <p:ph type="ctrTitle"/>
          </p:nvPr>
        </p:nvSpPr>
        <p:spPr>
          <a:prstGeom prst="rect">
            <a:avLst/>
          </a:prstGeom>
        </p:spPr>
        <p:txBody>
          <a:bodyPr/>
          <a:lstStyle>
            <a:lvl1pPr algn="ctr" defTabSz="817244">
              <a:lnSpc>
                <a:spcPct val="100000"/>
              </a:lnSpc>
              <a:spcBef>
                <a:spcPts val="5800"/>
              </a:spcBef>
              <a:defRPr sz="7919" cap="none">
                <a:solidFill>
                  <a:schemeClr val="accent6">
                    <a:hueOff val="64508"/>
                    <a:satOff val="3195"/>
                    <a:lumOff val="-12691"/>
                  </a:schemeClr>
                </a:solidFill>
                <a:latin typeface="Futura"/>
                <a:ea typeface="Futura"/>
                <a:cs typeface="Futura"/>
                <a:sym typeface="Futura"/>
              </a:defRPr>
            </a:lvl1pPr>
          </a:lstStyle>
          <a:p>
            <a:r>
              <a:t>8. Hébergeur</a:t>
            </a:r>
          </a:p>
        </p:txBody>
      </p:sp>
      <p:sp>
        <p:nvSpPr>
          <p:cNvPr id="278" name="Concernant l’hébergeur on a fait le choix de prendre Infomaniak , qui est une entreprise Suisse avec plus de 25 ans d’expérience.…"/>
          <p:cNvSpPr txBox="1">
            <a:spLocks noGrp="1"/>
          </p:cNvSpPr>
          <p:nvPr>
            <p:ph type="subTitle" idx="1"/>
          </p:nvPr>
        </p:nvSpPr>
        <p:spPr>
          <a:xfrm>
            <a:off x="952500" y="3445126"/>
            <a:ext cx="22479000" cy="9442813"/>
          </a:xfrm>
          <a:prstGeom prst="rect">
            <a:avLst/>
          </a:prstGeom>
        </p:spPr>
        <p:txBody>
          <a:bodyPr>
            <a:normAutofit lnSpcReduction="10000"/>
          </a:bodyPr>
          <a:lstStyle/>
          <a:p>
            <a:r>
              <a:t>Concernant l’hébergeur on a fait le choix de prendre Infomaniak , qui est une entreprise Suisse avec plus de 25 ans d’expérience.</a:t>
            </a:r>
          </a:p>
          <a:p>
            <a:r>
              <a:t>Plusieurs avantages chez cet hébergeur :</a:t>
            </a:r>
          </a:p>
          <a:p>
            <a:pPr marL="397565" indent="-397565">
              <a:buClr>
                <a:srgbClr val="BEBEBE"/>
              </a:buClr>
              <a:buSzPct val="125000"/>
              <a:buChar char="•"/>
            </a:pPr>
            <a:r>
              <a:t>La société adopte principalement les juridictions du pays. Les données de chaque utilisateur sont ainsi protégées par la loi Suisse de protection des données. Mais elle s’adapte également aux législations du règlement Européen (RGPD).</a:t>
            </a:r>
          </a:p>
          <a:p>
            <a:pPr marL="397565" indent="-397565">
              <a:buClr>
                <a:srgbClr val="BEBEBE"/>
              </a:buClr>
              <a:buSzPct val="125000"/>
              <a:buChar char="•"/>
            </a:pPr>
            <a:r>
              <a:t>Tout est répertorié dans les centres de la société en Suisse de ce fait il n’est pas exposé au Cloud Act.</a:t>
            </a:r>
          </a:p>
          <a:p>
            <a:pPr marL="397565" indent="-397565">
              <a:buClr>
                <a:srgbClr val="BEBEBE"/>
              </a:buClr>
              <a:buSzPct val="125000"/>
              <a:buChar char="•"/>
            </a:pPr>
            <a:r>
              <a:t>La société dispose des certifications ISO 14007 et ISO 50001. Ce qui signifie qu’elle a un impact positif sur l’environnement.</a:t>
            </a:r>
          </a:p>
          <a:p>
            <a:pPr marL="397565" indent="-397565">
              <a:buClr>
                <a:srgbClr val="BEBEBE"/>
              </a:buClr>
              <a:buSzPct val="125000"/>
              <a:buChar char="•"/>
            </a:pPr>
            <a:endParaRPr/>
          </a:p>
          <a:p>
            <a:pPr marL="397565" indent="-397565">
              <a:buClr>
                <a:srgbClr val="BEBEBE"/>
              </a:buClr>
              <a:buSzPct val="125000"/>
              <a:buChar char="•"/>
            </a:pPr>
            <a:r>
              <a:t>L’hébergeur fait appel aux technologies Open Source.</a:t>
            </a:r>
          </a:p>
          <a:p>
            <a:pPr marL="397565" indent="-397565">
              <a:buClr>
                <a:srgbClr val="BEBEBE"/>
              </a:buClr>
              <a:buSzPct val="125000"/>
              <a:buChar char="•"/>
            </a:pPr>
            <a:r>
              <a:t>Elle garantit un engagement permanent sur les nouvelles méthodes de piratage.</a:t>
            </a:r>
          </a:p>
          <a:p>
            <a:pPr marL="397565" indent="-397565">
              <a:buClr>
                <a:srgbClr val="BEBEBE"/>
              </a:buClr>
              <a:buSzPct val="125000"/>
              <a:buChar char="•"/>
            </a:pPr>
            <a:endParaRPr/>
          </a:p>
          <a:p>
            <a:pPr marL="397565" indent="-397565">
              <a:buClr>
                <a:srgbClr val="BEBEBE"/>
              </a:buClr>
              <a:buSzPct val="125000"/>
              <a:buChar char="•"/>
            </a:pPr>
            <a:r>
              <a:t>100Go SSD</a:t>
            </a:r>
          </a:p>
          <a:p>
            <a:pPr marL="397565" indent="-397565">
              <a:buClr>
                <a:srgbClr val="BEBEBE"/>
              </a:buClr>
              <a:buSzPct val="125000"/>
              <a:buChar char="•"/>
            </a:pPr>
            <a:r>
              <a:t>Base de données MySQL illimités</a:t>
            </a:r>
          </a:p>
          <a:p>
            <a:pPr marL="397565" indent="-397565">
              <a:buClr>
                <a:srgbClr val="BEBEBE"/>
              </a:buClr>
              <a:buSzPct val="125000"/>
              <a:buChar char="•"/>
            </a:pPr>
            <a:r>
              <a:t>Traffic Mensuel illimité</a:t>
            </a:r>
          </a:p>
          <a:p>
            <a:pPr marL="397565" indent="-397565">
              <a:buClr>
                <a:srgbClr val="BEBEBE"/>
              </a:buClr>
              <a:buSzPct val="125000"/>
              <a:buChar char="•"/>
            </a:pPr>
            <a:r>
              <a:t>Disponibilité de 99.99%</a:t>
            </a:r>
          </a:p>
          <a:p>
            <a:pPr marL="397565" indent="-397565">
              <a:buClr>
                <a:srgbClr val="BEBEBE"/>
              </a:buClr>
              <a:buSzPct val="125000"/>
              <a:buChar char="•"/>
            </a:pPr>
            <a:r>
              <a:t>Protection Anti DDOS</a:t>
            </a:r>
          </a:p>
          <a:p>
            <a:pPr marL="397565" indent="-397565">
              <a:buClr>
                <a:srgbClr val="BEBEBE"/>
              </a:buClr>
              <a:buSzPct val="125000"/>
              <a:buChar char="•"/>
            </a:pPr>
            <a:r>
              <a:t>Certificat SSL</a:t>
            </a:r>
          </a:p>
          <a:p>
            <a:pPr marL="397565" indent="-397565">
              <a:buClr>
                <a:srgbClr val="BEBEBE"/>
              </a:buClr>
              <a:buSzPct val="125000"/>
              <a:buChar char="•"/>
            </a:pPr>
            <a:r>
              <a:t>Sauvegarde journalière dans un autre Datacenter en Suisse</a:t>
            </a:r>
          </a:p>
        </p:txBody>
      </p:sp>
      <p:pic>
        <p:nvPicPr>
          <p:cNvPr id="279" name="1200px-Logo_infomaniak_bleu.svg.png" descr="1200px-Logo_infomaniak_bleu.svg.png"/>
          <p:cNvPicPr>
            <a:picLocks noChangeAspect="1"/>
          </p:cNvPicPr>
          <p:nvPr/>
        </p:nvPicPr>
        <p:blipFill>
          <a:blip r:embed="rId2"/>
          <a:stretch>
            <a:fillRect/>
          </a:stretch>
        </p:blipFill>
        <p:spPr>
          <a:xfrm>
            <a:off x="924190" y="2333399"/>
            <a:ext cx="6128606" cy="817148"/>
          </a:xfrm>
          <a:prstGeom prst="rect">
            <a:avLst/>
          </a:prstGeom>
          <a:ln w="12700">
            <a:miter lim="400000"/>
          </a:ln>
        </p:spPr>
      </p:pic>
      <p:sp>
        <p:nvSpPr>
          <p:cNvPr id="280" name="ULMA Johann"/>
          <p:cNvSpPr txBox="1"/>
          <p:nvPr/>
        </p:nvSpPr>
        <p:spPr>
          <a:xfrm>
            <a:off x="17469789" y="13041472"/>
            <a:ext cx="5946926"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a:lnSpc>
                <a:spcPct val="120000"/>
              </a:lnSpc>
              <a:defRPr sz="3200"/>
            </a:lvl1pPr>
          </a:lstStyle>
          <a:p>
            <a:r>
              <a:t>ULMA Johann</a:t>
            </a:r>
          </a:p>
        </p:txBody>
      </p:sp>
      <p:sp>
        <p:nvSpPr>
          <p:cNvPr id="281" name="Projet 6 : Analysez les besoins de votre client pour son groupe de pizzerias"/>
          <p:cNvSpPr txBox="1"/>
          <p:nvPr/>
        </p:nvSpPr>
        <p:spPr>
          <a:xfrm>
            <a:off x="948837" y="13041472"/>
            <a:ext cx="13455519"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lnSpc>
                <a:spcPct val="120000"/>
              </a:lnSpc>
              <a:defRPr sz="3200"/>
            </a:lvl1pPr>
          </a:lstStyle>
          <a:p>
            <a:r>
              <a:t>Projet 6 : Analysez les besoins de votre client pour son groupe de pizzerias</a:t>
            </a:r>
          </a:p>
        </p:txBody>
      </p:sp>
      <p:sp>
        <p:nvSpPr>
          <p:cNvPr id="282" name="Sécurisé…"/>
          <p:cNvSpPr txBox="1"/>
          <p:nvPr/>
        </p:nvSpPr>
        <p:spPr>
          <a:xfrm>
            <a:off x="12275306" y="9706912"/>
            <a:ext cx="10987087" cy="1656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97565" indent="-397565" algn="l">
              <a:lnSpc>
                <a:spcPct val="120000"/>
              </a:lnSpc>
              <a:buClr>
                <a:srgbClr val="BEBEBE"/>
              </a:buClr>
              <a:buSzPct val="125000"/>
              <a:buChar char="•"/>
              <a:defRPr sz="3200"/>
            </a:pPr>
            <a:r>
              <a:t>Sécurisé</a:t>
            </a:r>
          </a:p>
          <a:p>
            <a:pPr marL="397565" indent="-397565" algn="l">
              <a:lnSpc>
                <a:spcPct val="120000"/>
              </a:lnSpc>
              <a:buClr>
                <a:srgbClr val="BEBEBE"/>
              </a:buClr>
              <a:buSzPct val="125000"/>
              <a:buChar char="•"/>
              <a:defRPr sz="3200"/>
            </a:pPr>
            <a:r>
              <a:t>Offre initiale dès 6.2€ par mois avec nom de domaine inclus</a:t>
            </a:r>
          </a:p>
          <a:p>
            <a:pPr marL="397565" indent="-397565" algn="l">
              <a:lnSpc>
                <a:spcPct val="120000"/>
              </a:lnSpc>
              <a:buClr>
                <a:srgbClr val="BEBEBE"/>
              </a:buClr>
              <a:buSzPct val="125000"/>
              <a:buChar char="•"/>
              <a:defRPr sz="3200"/>
            </a:pPr>
            <a:r>
              <a:t>Hébergement facilement ajustable en cas de besoin</a:t>
            </a:r>
          </a:p>
        </p:txBody>
      </p:sp>
    </p:spTree>
  </p:cSld>
  <p:clrMapOvr>
    <a:masterClrMapping/>
  </p:clrMapOvr>
  <mc:AlternateContent xmlns:mc="http://schemas.openxmlformats.org/markup-compatibility/2006" xmlns:p14="http://schemas.microsoft.com/office/powerpoint/2010/main">
    <mc:Choice Requires="p14">
      <p:transition spd="med">
        <p:wipe dir="r"/>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279"/>
                                        </p:tgtEl>
                                        <p:attrNameLst>
                                          <p:attrName>style.visibility</p:attrName>
                                        </p:attrNameLst>
                                      </p:cBhvr>
                                      <p:to>
                                        <p:strVal val="visible"/>
                                      </p:to>
                                    </p:set>
                                    <p:anim calcmode="lin" valueType="num">
                                      <p:cBhvr>
                                        <p:cTn id="7" dur="500" fill="hold"/>
                                        <p:tgtEl>
                                          <p:spTgt spid="279"/>
                                        </p:tgtEl>
                                        <p:attrNameLst>
                                          <p:attrName>ppt_w</p:attrName>
                                        </p:attrNameLst>
                                      </p:cBhvr>
                                      <p:tavLst>
                                        <p:tav tm="0">
                                          <p:val>
                                            <p:fltVal val="0"/>
                                          </p:val>
                                        </p:tav>
                                        <p:tav tm="100000">
                                          <p:val>
                                            <p:strVal val="#ppt_w"/>
                                          </p:val>
                                        </p:tav>
                                      </p:tavLst>
                                    </p:anim>
                                    <p:anim calcmode="lin" valueType="num">
                                      <p:cBhvr>
                                        <p:cTn id="8" dur="500" fill="hold"/>
                                        <p:tgtEl>
                                          <p:spTgt spid="27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0" presetClass="entr" fill="hold" grpId="2" nodeType="afterEffect">
                                  <p:stCondLst>
                                    <p:cond delay="0"/>
                                  </p:stCondLst>
                                  <p:iterate>
                                    <p:tmAbs val="0"/>
                                  </p:iterate>
                                  <p:childTnLst>
                                    <p:set>
                                      <p:cBhvr>
                                        <p:cTn id="11" fill="hold"/>
                                        <p:tgtEl>
                                          <p:spTgt spid="278"/>
                                        </p:tgtEl>
                                        <p:attrNameLst>
                                          <p:attrName>style.visibility</p:attrName>
                                        </p:attrNameLst>
                                      </p:cBhvr>
                                      <p:to>
                                        <p:strVal val="visible"/>
                                      </p:to>
                                    </p:set>
                                    <p:animEffect transition="in" filter="fade">
                                      <p:cBhvr>
                                        <p:cTn id="12" dur="600"/>
                                        <p:tgtEl>
                                          <p:spTgt spid="278"/>
                                        </p:tgtEl>
                                      </p:cBhvr>
                                    </p:animEffect>
                                  </p:childTnLst>
                                </p:cTn>
                              </p:par>
                            </p:childTnLst>
                          </p:cTn>
                        </p:par>
                        <p:par>
                          <p:cTn id="13" fill="hold">
                            <p:stCondLst>
                              <p:cond delay="1100"/>
                            </p:stCondLst>
                            <p:childTnLst>
                              <p:par>
                                <p:cTn id="14" presetID="10" presetClass="entr" fill="hold" grpId="3" nodeType="afterEffect">
                                  <p:stCondLst>
                                    <p:cond delay="0"/>
                                  </p:stCondLst>
                                  <p:iterate>
                                    <p:tmAbs val="0"/>
                                  </p:iterate>
                                  <p:childTnLst>
                                    <p:set>
                                      <p:cBhvr>
                                        <p:cTn id="15" fill="hold"/>
                                        <p:tgtEl>
                                          <p:spTgt spid="282"/>
                                        </p:tgtEl>
                                        <p:attrNameLst>
                                          <p:attrName>style.visibility</p:attrName>
                                        </p:attrNameLst>
                                      </p:cBhvr>
                                      <p:to>
                                        <p:strVal val="visible"/>
                                      </p:to>
                                    </p:set>
                                    <p:animEffect transition="in" filter="fade">
                                      <p:cBhvr>
                                        <p:cTn id="16" dur="10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2" animBg="1" advAuto="0"/>
      <p:bldP spid="279" grpId="1" animBg="1" advAuto="0"/>
      <p:bldP spid="282" grpId="3"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9. Matériel"/>
          <p:cNvSpPr txBox="1">
            <a:spLocks noGrp="1"/>
          </p:cNvSpPr>
          <p:nvPr>
            <p:ph type="ctrTitle"/>
          </p:nvPr>
        </p:nvSpPr>
        <p:spPr>
          <a:prstGeom prst="rect">
            <a:avLst/>
          </a:prstGeom>
        </p:spPr>
        <p:txBody>
          <a:bodyPr/>
          <a:lstStyle>
            <a:lvl1pPr algn="ctr" defTabSz="817244">
              <a:lnSpc>
                <a:spcPct val="100000"/>
              </a:lnSpc>
              <a:spcBef>
                <a:spcPts val="5800"/>
              </a:spcBef>
              <a:defRPr sz="7919" cap="none">
                <a:solidFill>
                  <a:schemeClr val="accent6">
                    <a:hueOff val="64508"/>
                    <a:satOff val="3195"/>
                    <a:lumOff val="-12691"/>
                  </a:schemeClr>
                </a:solidFill>
                <a:latin typeface="Futura"/>
                <a:ea typeface="Futura"/>
                <a:cs typeface="Futura"/>
                <a:sym typeface="Futura"/>
              </a:defRPr>
            </a:lvl1pPr>
          </a:lstStyle>
          <a:p>
            <a:r>
              <a:t>9. Matériel</a:t>
            </a:r>
          </a:p>
        </p:txBody>
      </p:sp>
      <p:sp>
        <p:nvSpPr>
          <p:cNvPr id="285" name="Nos recommandations pour les équipes du groupe sont les suivantes :"/>
          <p:cNvSpPr txBox="1">
            <a:spLocks noGrp="1"/>
          </p:cNvSpPr>
          <p:nvPr>
            <p:ph type="subTitle" sz="quarter" idx="1"/>
          </p:nvPr>
        </p:nvSpPr>
        <p:spPr>
          <a:xfrm>
            <a:off x="952500" y="2302983"/>
            <a:ext cx="11480682" cy="715608"/>
          </a:xfrm>
          <a:prstGeom prst="rect">
            <a:avLst/>
          </a:prstGeom>
        </p:spPr>
        <p:txBody>
          <a:bodyPr/>
          <a:lstStyle>
            <a:lvl1pPr defTabSz="808990">
              <a:defRPr sz="3136"/>
            </a:lvl1pPr>
          </a:lstStyle>
          <a:p>
            <a:r>
              <a:t>Nos recommandations pour les équipes du groupe sont les suivantes :</a:t>
            </a:r>
          </a:p>
        </p:txBody>
      </p:sp>
      <p:pic>
        <p:nvPicPr>
          <p:cNvPr id="286" name="Image" descr="Image"/>
          <p:cNvPicPr>
            <a:picLocks noChangeAspect="1"/>
          </p:cNvPicPr>
          <p:nvPr/>
        </p:nvPicPr>
        <p:blipFill>
          <a:blip r:embed="rId2"/>
          <a:stretch>
            <a:fillRect/>
          </a:stretch>
        </p:blipFill>
        <p:spPr>
          <a:xfrm>
            <a:off x="8846855" y="3455499"/>
            <a:ext cx="1061372" cy="2328741"/>
          </a:xfrm>
          <a:prstGeom prst="rect">
            <a:avLst/>
          </a:prstGeom>
          <a:ln w="12700">
            <a:miter lim="400000"/>
          </a:ln>
        </p:spPr>
      </p:pic>
      <p:pic>
        <p:nvPicPr>
          <p:cNvPr id="287" name="Image" descr="Image"/>
          <p:cNvPicPr>
            <a:picLocks noChangeAspect="1"/>
          </p:cNvPicPr>
          <p:nvPr/>
        </p:nvPicPr>
        <p:blipFill>
          <a:blip r:embed="rId3"/>
          <a:stretch>
            <a:fillRect/>
          </a:stretch>
        </p:blipFill>
        <p:spPr>
          <a:xfrm>
            <a:off x="8409641" y="6243816"/>
            <a:ext cx="1935800" cy="2720619"/>
          </a:xfrm>
          <a:prstGeom prst="rect">
            <a:avLst/>
          </a:prstGeom>
          <a:ln w="12700">
            <a:miter lim="400000"/>
          </a:ln>
        </p:spPr>
      </p:pic>
      <p:pic>
        <p:nvPicPr>
          <p:cNvPr id="288" name="Image" descr="Image"/>
          <p:cNvPicPr>
            <a:picLocks noChangeAspect="1"/>
          </p:cNvPicPr>
          <p:nvPr/>
        </p:nvPicPr>
        <p:blipFill>
          <a:blip r:embed="rId4"/>
          <a:stretch>
            <a:fillRect/>
          </a:stretch>
        </p:blipFill>
        <p:spPr>
          <a:xfrm>
            <a:off x="7351452" y="9666728"/>
            <a:ext cx="4052179" cy="2434344"/>
          </a:xfrm>
          <a:prstGeom prst="rect">
            <a:avLst/>
          </a:prstGeom>
          <a:ln w="12700">
            <a:miter lim="400000"/>
          </a:ln>
        </p:spPr>
      </p:pic>
      <p:sp>
        <p:nvSpPr>
          <p:cNvPr id="289" name="Livreurs"/>
          <p:cNvSpPr txBox="1"/>
          <p:nvPr/>
        </p:nvSpPr>
        <p:spPr>
          <a:xfrm>
            <a:off x="1635616" y="4200769"/>
            <a:ext cx="2199135"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Livreurs</a:t>
            </a:r>
          </a:p>
        </p:txBody>
      </p:sp>
      <p:sp>
        <p:nvSpPr>
          <p:cNvPr id="290" name="Hôtesses &amp; Pizzaiolos"/>
          <p:cNvSpPr txBox="1"/>
          <p:nvPr/>
        </p:nvSpPr>
        <p:spPr>
          <a:xfrm>
            <a:off x="1539091" y="7200899"/>
            <a:ext cx="5717060"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Hôtesses &amp; Pizzaiolos</a:t>
            </a:r>
          </a:p>
        </p:txBody>
      </p:sp>
      <p:sp>
        <p:nvSpPr>
          <p:cNvPr id="291" name="Gérants"/>
          <p:cNvSpPr txBox="1"/>
          <p:nvPr/>
        </p:nvSpPr>
        <p:spPr>
          <a:xfrm>
            <a:off x="1643057" y="10464799"/>
            <a:ext cx="2184252"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Gérants</a:t>
            </a:r>
          </a:p>
        </p:txBody>
      </p:sp>
      <p:sp>
        <p:nvSpPr>
          <p:cNvPr id="292" name="Les clients auront un accès disponible qui…"/>
          <p:cNvSpPr txBox="1"/>
          <p:nvPr/>
        </p:nvSpPr>
        <p:spPr>
          <a:xfrm>
            <a:off x="14145193" y="3857869"/>
            <a:ext cx="7137011" cy="1196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p>
            <a:pPr>
              <a:lnSpc>
                <a:spcPct val="120000"/>
              </a:lnSpc>
              <a:defRPr sz="3200"/>
            </a:pPr>
            <a:r>
              <a:t>Les clients auront un accès disponible qui</a:t>
            </a:r>
          </a:p>
          <a:p>
            <a:pPr>
              <a:lnSpc>
                <a:spcPct val="120000"/>
              </a:lnSpc>
              <a:defRPr sz="3200"/>
            </a:pPr>
            <a:r>
              <a:t>s’adaptera aux multiplateformes</a:t>
            </a:r>
          </a:p>
        </p:txBody>
      </p:sp>
      <p:sp>
        <p:nvSpPr>
          <p:cNvPr id="293" name="Ligne"/>
          <p:cNvSpPr/>
          <p:nvPr/>
        </p:nvSpPr>
        <p:spPr>
          <a:xfrm flipV="1">
            <a:off x="12245317" y="3654419"/>
            <a:ext cx="1" cy="8338532"/>
          </a:xfrm>
          <a:prstGeom prst="line">
            <a:avLst/>
          </a:prstGeom>
          <a:ln w="76200">
            <a:solidFill>
              <a:srgbClr val="9A958E"/>
            </a:solidFill>
            <a:miter lim="400000"/>
          </a:ln>
        </p:spPr>
        <p:txBody>
          <a:bodyPr lIns="50800" tIns="50800" rIns="50800" bIns="50800" anchor="ctr"/>
          <a:lstStyle/>
          <a:p>
            <a:pPr>
              <a:defRPr sz="4200"/>
            </a:pPr>
            <a:endParaRPr/>
          </a:p>
        </p:txBody>
      </p:sp>
      <p:pic>
        <p:nvPicPr>
          <p:cNvPr id="294" name="Image" descr="Image"/>
          <p:cNvPicPr>
            <a:picLocks noChangeAspect="1"/>
          </p:cNvPicPr>
          <p:nvPr/>
        </p:nvPicPr>
        <p:blipFill>
          <a:blip r:embed="rId2"/>
          <a:stretch>
            <a:fillRect/>
          </a:stretch>
        </p:blipFill>
        <p:spPr>
          <a:xfrm>
            <a:off x="13087004" y="6466009"/>
            <a:ext cx="1061372" cy="2328741"/>
          </a:xfrm>
          <a:prstGeom prst="rect">
            <a:avLst/>
          </a:prstGeom>
          <a:ln w="12700">
            <a:miter lim="400000"/>
          </a:ln>
        </p:spPr>
      </p:pic>
      <p:pic>
        <p:nvPicPr>
          <p:cNvPr id="295" name="Image" descr="Image"/>
          <p:cNvPicPr>
            <a:picLocks noChangeAspect="1"/>
          </p:cNvPicPr>
          <p:nvPr/>
        </p:nvPicPr>
        <p:blipFill>
          <a:blip r:embed="rId3"/>
          <a:stretch>
            <a:fillRect/>
          </a:stretch>
        </p:blipFill>
        <p:spPr>
          <a:xfrm>
            <a:off x="15486175" y="6270070"/>
            <a:ext cx="1935800" cy="2720619"/>
          </a:xfrm>
          <a:prstGeom prst="rect">
            <a:avLst/>
          </a:prstGeom>
          <a:ln w="12700">
            <a:miter lim="400000"/>
          </a:ln>
        </p:spPr>
      </p:pic>
      <p:pic>
        <p:nvPicPr>
          <p:cNvPr id="296" name="Image" descr="Image"/>
          <p:cNvPicPr>
            <a:picLocks noChangeAspect="1"/>
          </p:cNvPicPr>
          <p:nvPr/>
        </p:nvPicPr>
        <p:blipFill>
          <a:blip r:embed="rId4"/>
          <a:stretch>
            <a:fillRect/>
          </a:stretch>
        </p:blipFill>
        <p:spPr>
          <a:xfrm>
            <a:off x="18759774" y="6413208"/>
            <a:ext cx="4052179" cy="2434344"/>
          </a:xfrm>
          <a:prstGeom prst="rect">
            <a:avLst/>
          </a:prstGeom>
          <a:ln w="12700">
            <a:miter lim="400000"/>
          </a:ln>
        </p:spPr>
      </p:pic>
      <p:sp>
        <p:nvSpPr>
          <p:cNvPr id="297" name="ULMA Johann"/>
          <p:cNvSpPr txBox="1"/>
          <p:nvPr/>
        </p:nvSpPr>
        <p:spPr>
          <a:xfrm>
            <a:off x="17469789" y="13041472"/>
            <a:ext cx="5946926"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a:lnSpc>
                <a:spcPct val="120000"/>
              </a:lnSpc>
              <a:defRPr sz="3200"/>
            </a:lvl1pPr>
          </a:lstStyle>
          <a:p>
            <a:r>
              <a:t>ULMA Johann</a:t>
            </a:r>
          </a:p>
        </p:txBody>
      </p:sp>
      <p:sp>
        <p:nvSpPr>
          <p:cNvPr id="298" name="Projet 6 : Analysez les besoins de votre client pour son groupe de pizzerias"/>
          <p:cNvSpPr txBox="1"/>
          <p:nvPr/>
        </p:nvSpPr>
        <p:spPr>
          <a:xfrm>
            <a:off x="948837" y="13041472"/>
            <a:ext cx="13455519"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lnSpc>
                <a:spcPct val="120000"/>
              </a:lnSpc>
              <a:defRPr sz="3200"/>
            </a:lvl1pPr>
          </a:lstStyle>
          <a:p>
            <a:r>
              <a:t>Projet 6 : Analysez les besoins de votre client pour son groupe de pizzerias</a:t>
            </a:r>
          </a:p>
        </p:txBody>
      </p:sp>
    </p:spTree>
  </p:cSld>
  <p:clrMapOvr>
    <a:masterClrMapping/>
  </p:clrMapOvr>
  <mc:AlternateContent xmlns:mc="http://schemas.openxmlformats.org/markup-compatibility/2006" xmlns:p14="http://schemas.microsoft.com/office/powerpoint/2010/main">
    <mc:Choice Requires="p14">
      <p:transition spd="med">
        <p:wipe dir="r"/>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289"/>
                                        </p:tgtEl>
                                        <p:attrNameLst>
                                          <p:attrName>style.visibility</p:attrName>
                                        </p:attrNameLst>
                                      </p:cBhvr>
                                      <p:to>
                                        <p:strVal val="visible"/>
                                      </p:to>
                                    </p:set>
                                    <p:animEffect transition="in" filter="wipe(left)">
                                      <p:cBhvr>
                                        <p:cTn id="7" dur="500"/>
                                        <p:tgtEl>
                                          <p:spTgt spid="289"/>
                                        </p:tgtEl>
                                      </p:cBhvr>
                                    </p:animEffect>
                                  </p:childTnLst>
                                </p:cTn>
                              </p:par>
                            </p:childTnLst>
                          </p:cTn>
                        </p:par>
                        <p:par>
                          <p:cTn id="8" fill="hold">
                            <p:stCondLst>
                              <p:cond delay="500"/>
                            </p:stCondLst>
                            <p:childTnLst>
                              <p:par>
                                <p:cTn id="9" presetID="22" presetClass="entr" presetSubtype="8" fill="hold" grpId="2" nodeType="afterEffect">
                                  <p:stCondLst>
                                    <p:cond delay="0"/>
                                  </p:stCondLst>
                                  <p:iterate>
                                    <p:tmAbs val="0"/>
                                  </p:iterate>
                                  <p:childTnLst>
                                    <p:set>
                                      <p:cBhvr>
                                        <p:cTn id="10" fill="hold"/>
                                        <p:tgtEl>
                                          <p:spTgt spid="286"/>
                                        </p:tgtEl>
                                        <p:attrNameLst>
                                          <p:attrName>style.visibility</p:attrName>
                                        </p:attrNameLst>
                                      </p:cBhvr>
                                      <p:to>
                                        <p:strVal val="visible"/>
                                      </p:to>
                                    </p:set>
                                    <p:animEffect transition="in" filter="wipe(left)">
                                      <p:cBhvr>
                                        <p:cTn id="11" dur="500"/>
                                        <p:tgtEl>
                                          <p:spTgt spid="286"/>
                                        </p:tgtEl>
                                      </p:cBhvr>
                                    </p:animEffect>
                                  </p:childTnLst>
                                </p:cTn>
                              </p:par>
                            </p:childTnLst>
                          </p:cTn>
                        </p:par>
                        <p:par>
                          <p:cTn id="12" fill="hold">
                            <p:stCondLst>
                              <p:cond delay="1000"/>
                            </p:stCondLst>
                            <p:childTnLst>
                              <p:par>
                                <p:cTn id="13" presetID="22" presetClass="entr" presetSubtype="8" fill="hold" grpId="3" nodeType="afterEffect">
                                  <p:stCondLst>
                                    <p:cond delay="0"/>
                                  </p:stCondLst>
                                  <p:iterate>
                                    <p:tmAbs val="0"/>
                                  </p:iterate>
                                  <p:childTnLst>
                                    <p:set>
                                      <p:cBhvr>
                                        <p:cTn id="14" fill="hold"/>
                                        <p:tgtEl>
                                          <p:spTgt spid="290"/>
                                        </p:tgtEl>
                                        <p:attrNameLst>
                                          <p:attrName>style.visibility</p:attrName>
                                        </p:attrNameLst>
                                      </p:cBhvr>
                                      <p:to>
                                        <p:strVal val="visible"/>
                                      </p:to>
                                    </p:set>
                                    <p:animEffect transition="in" filter="wipe(left)">
                                      <p:cBhvr>
                                        <p:cTn id="15" dur="500"/>
                                        <p:tgtEl>
                                          <p:spTgt spid="290"/>
                                        </p:tgtEl>
                                      </p:cBhvr>
                                    </p:animEffect>
                                  </p:childTnLst>
                                </p:cTn>
                              </p:par>
                            </p:childTnLst>
                          </p:cTn>
                        </p:par>
                        <p:par>
                          <p:cTn id="16" fill="hold">
                            <p:stCondLst>
                              <p:cond delay="1500"/>
                            </p:stCondLst>
                            <p:childTnLst>
                              <p:par>
                                <p:cTn id="17" presetID="22" presetClass="entr" presetSubtype="8" fill="hold" grpId="4" nodeType="afterEffect">
                                  <p:stCondLst>
                                    <p:cond delay="0"/>
                                  </p:stCondLst>
                                  <p:iterate>
                                    <p:tmAbs val="0"/>
                                  </p:iterate>
                                  <p:childTnLst>
                                    <p:set>
                                      <p:cBhvr>
                                        <p:cTn id="18" fill="hold"/>
                                        <p:tgtEl>
                                          <p:spTgt spid="287"/>
                                        </p:tgtEl>
                                        <p:attrNameLst>
                                          <p:attrName>style.visibility</p:attrName>
                                        </p:attrNameLst>
                                      </p:cBhvr>
                                      <p:to>
                                        <p:strVal val="visible"/>
                                      </p:to>
                                    </p:set>
                                    <p:animEffect transition="in" filter="wipe(left)">
                                      <p:cBhvr>
                                        <p:cTn id="19" dur="500"/>
                                        <p:tgtEl>
                                          <p:spTgt spid="287"/>
                                        </p:tgtEl>
                                      </p:cBhvr>
                                    </p:animEffect>
                                  </p:childTnLst>
                                </p:cTn>
                              </p:par>
                            </p:childTnLst>
                          </p:cTn>
                        </p:par>
                        <p:par>
                          <p:cTn id="20" fill="hold">
                            <p:stCondLst>
                              <p:cond delay="2000"/>
                            </p:stCondLst>
                            <p:childTnLst>
                              <p:par>
                                <p:cTn id="21" presetID="22" presetClass="entr" presetSubtype="8" fill="hold" grpId="5" nodeType="afterEffect">
                                  <p:stCondLst>
                                    <p:cond delay="0"/>
                                  </p:stCondLst>
                                  <p:iterate>
                                    <p:tmAbs val="0"/>
                                  </p:iterate>
                                  <p:childTnLst>
                                    <p:set>
                                      <p:cBhvr>
                                        <p:cTn id="22" fill="hold"/>
                                        <p:tgtEl>
                                          <p:spTgt spid="291"/>
                                        </p:tgtEl>
                                        <p:attrNameLst>
                                          <p:attrName>style.visibility</p:attrName>
                                        </p:attrNameLst>
                                      </p:cBhvr>
                                      <p:to>
                                        <p:strVal val="visible"/>
                                      </p:to>
                                    </p:set>
                                    <p:animEffect transition="in" filter="wipe(left)">
                                      <p:cBhvr>
                                        <p:cTn id="23" dur="500"/>
                                        <p:tgtEl>
                                          <p:spTgt spid="291"/>
                                        </p:tgtEl>
                                      </p:cBhvr>
                                    </p:animEffect>
                                  </p:childTnLst>
                                </p:cTn>
                              </p:par>
                            </p:childTnLst>
                          </p:cTn>
                        </p:par>
                        <p:par>
                          <p:cTn id="24" fill="hold">
                            <p:stCondLst>
                              <p:cond delay="2500"/>
                            </p:stCondLst>
                            <p:childTnLst>
                              <p:par>
                                <p:cTn id="25" presetID="22" presetClass="entr" presetSubtype="8" fill="hold" grpId="6" nodeType="afterEffect">
                                  <p:stCondLst>
                                    <p:cond delay="0"/>
                                  </p:stCondLst>
                                  <p:iterate>
                                    <p:tmAbs val="0"/>
                                  </p:iterate>
                                  <p:childTnLst>
                                    <p:set>
                                      <p:cBhvr>
                                        <p:cTn id="26" fill="hold"/>
                                        <p:tgtEl>
                                          <p:spTgt spid="288"/>
                                        </p:tgtEl>
                                        <p:attrNameLst>
                                          <p:attrName>style.visibility</p:attrName>
                                        </p:attrNameLst>
                                      </p:cBhvr>
                                      <p:to>
                                        <p:strVal val="visible"/>
                                      </p:to>
                                    </p:set>
                                    <p:animEffect transition="in" filter="wipe(left)">
                                      <p:cBhvr>
                                        <p:cTn id="27" dur="500"/>
                                        <p:tgtEl>
                                          <p:spTgt spid="288"/>
                                        </p:tgtEl>
                                      </p:cBhvr>
                                    </p:animEffect>
                                  </p:childTnLst>
                                </p:cTn>
                              </p:par>
                            </p:childTnLst>
                          </p:cTn>
                        </p:par>
                        <p:par>
                          <p:cTn id="28" fill="hold">
                            <p:stCondLst>
                              <p:cond delay="3000"/>
                            </p:stCondLst>
                            <p:childTnLst>
                              <p:par>
                                <p:cTn id="29" presetID="22" presetClass="entr" presetSubtype="8" fill="hold" grpId="7" nodeType="afterEffect">
                                  <p:stCondLst>
                                    <p:cond delay="0"/>
                                  </p:stCondLst>
                                  <p:iterate>
                                    <p:tmAbs val="0"/>
                                  </p:iterate>
                                  <p:childTnLst>
                                    <p:set>
                                      <p:cBhvr>
                                        <p:cTn id="30" fill="hold"/>
                                        <p:tgtEl>
                                          <p:spTgt spid="293"/>
                                        </p:tgtEl>
                                        <p:attrNameLst>
                                          <p:attrName>style.visibility</p:attrName>
                                        </p:attrNameLst>
                                      </p:cBhvr>
                                      <p:to>
                                        <p:strVal val="visible"/>
                                      </p:to>
                                    </p:set>
                                    <p:animEffect transition="in" filter="wipe(left)">
                                      <p:cBhvr>
                                        <p:cTn id="31" dur="500"/>
                                        <p:tgtEl>
                                          <p:spTgt spid="293"/>
                                        </p:tgtEl>
                                      </p:cBhvr>
                                    </p:animEffect>
                                  </p:childTnLst>
                                </p:cTn>
                              </p:par>
                            </p:childTnLst>
                          </p:cTn>
                        </p:par>
                        <p:par>
                          <p:cTn id="32" fill="hold">
                            <p:stCondLst>
                              <p:cond delay="3500"/>
                            </p:stCondLst>
                            <p:childTnLst>
                              <p:par>
                                <p:cTn id="33" presetID="22" presetClass="entr" presetSubtype="8" fill="hold" grpId="8" nodeType="afterEffect">
                                  <p:stCondLst>
                                    <p:cond delay="0"/>
                                  </p:stCondLst>
                                  <p:iterate>
                                    <p:tmAbs val="0"/>
                                  </p:iterate>
                                  <p:childTnLst>
                                    <p:set>
                                      <p:cBhvr>
                                        <p:cTn id="34" fill="hold"/>
                                        <p:tgtEl>
                                          <p:spTgt spid="292"/>
                                        </p:tgtEl>
                                        <p:attrNameLst>
                                          <p:attrName>style.visibility</p:attrName>
                                        </p:attrNameLst>
                                      </p:cBhvr>
                                      <p:to>
                                        <p:strVal val="visible"/>
                                      </p:to>
                                    </p:set>
                                    <p:animEffect transition="in" filter="wipe(left)">
                                      <p:cBhvr>
                                        <p:cTn id="35" dur="500"/>
                                        <p:tgtEl>
                                          <p:spTgt spid="292"/>
                                        </p:tgtEl>
                                      </p:cBhvr>
                                    </p:animEffect>
                                  </p:childTnLst>
                                </p:cTn>
                              </p:par>
                            </p:childTnLst>
                          </p:cTn>
                        </p:par>
                        <p:par>
                          <p:cTn id="36" fill="hold">
                            <p:stCondLst>
                              <p:cond delay="4000"/>
                            </p:stCondLst>
                            <p:childTnLst>
                              <p:par>
                                <p:cTn id="37" presetID="22" presetClass="entr" presetSubtype="8" fill="hold" grpId="11" nodeType="afterEffect">
                                  <p:stCondLst>
                                    <p:cond delay="0"/>
                                  </p:stCondLst>
                                  <p:iterate>
                                    <p:tmAbs val="0"/>
                                  </p:iterate>
                                  <p:childTnLst>
                                    <p:set>
                                      <p:cBhvr>
                                        <p:cTn id="38" fill="hold"/>
                                        <p:tgtEl>
                                          <p:spTgt spid="294"/>
                                        </p:tgtEl>
                                        <p:attrNameLst>
                                          <p:attrName>style.visibility</p:attrName>
                                        </p:attrNameLst>
                                      </p:cBhvr>
                                      <p:to>
                                        <p:strVal val="visible"/>
                                      </p:to>
                                    </p:set>
                                    <p:animEffect transition="in" filter="wipe(left)">
                                      <p:cBhvr>
                                        <p:cTn id="39" dur="500"/>
                                        <p:tgtEl>
                                          <p:spTgt spid="294"/>
                                        </p:tgtEl>
                                      </p:cBhvr>
                                    </p:animEffect>
                                  </p:childTnLst>
                                </p:cTn>
                              </p:par>
                            </p:childTnLst>
                          </p:cTn>
                        </p:par>
                        <p:par>
                          <p:cTn id="40" fill="hold">
                            <p:stCondLst>
                              <p:cond delay="4500"/>
                            </p:stCondLst>
                            <p:childTnLst>
                              <p:par>
                                <p:cTn id="41" presetID="22" presetClass="entr" presetSubtype="8" fill="hold" grpId="9" nodeType="afterEffect">
                                  <p:stCondLst>
                                    <p:cond delay="0"/>
                                  </p:stCondLst>
                                  <p:iterate>
                                    <p:tmAbs val="0"/>
                                  </p:iterate>
                                  <p:childTnLst>
                                    <p:set>
                                      <p:cBhvr>
                                        <p:cTn id="42" fill="hold"/>
                                        <p:tgtEl>
                                          <p:spTgt spid="295"/>
                                        </p:tgtEl>
                                        <p:attrNameLst>
                                          <p:attrName>style.visibility</p:attrName>
                                        </p:attrNameLst>
                                      </p:cBhvr>
                                      <p:to>
                                        <p:strVal val="visible"/>
                                      </p:to>
                                    </p:set>
                                    <p:animEffect transition="in" filter="wipe(left)">
                                      <p:cBhvr>
                                        <p:cTn id="43" dur="500"/>
                                        <p:tgtEl>
                                          <p:spTgt spid="295"/>
                                        </p:tgtEl>
                                      </p:cBhvr>
                                    </p:animEffect>
                                  </p:childTnLst>
                                </p:cTn>
                              </p:par>
                            </p:childTnLst>
                          </p:cTn>
                        </p:par>
                        <p:par>
                          <p:cTn id="44" fill="hold">
                            <p:stCondLst>
                              <p:cond delay="5000"/>
                            </p:stCondLst>
                            <p:childTnLst>
                              <p:par>
                                <p:cTn id="45" presetID="22" presetClass="entr" presetSubtype="8" fill="hold" grpId="10" nodeType="afterEffect">
                                  <p:stCondLst>
                                    <p:cond delay="0"/>
                                  </p:stCondLst>
                                  <p:iterate>
                                    <p:tmAbs val="0"/>
                                  </p:iterate>
                                  <p:childTnLst>
                                    <p:set>
                                      <p:cBhvr>
                                        <p:cTn id="46" fill="hold"/>
                                        <p:tgtEl>
                                          <p:spTgt spid="296"/>
                                        </p:tgtEl>
                                        <p:attrNameLst>
                                          <p:attrName>style.visibility</p:attrName>
                                        </p:attrNameLst>
                                      </p:cBhvr>
                                      <p:to>
                                        <p:strVal val="visible"/>
                                      </p:to>
                                    </p:set>
                                    <p:animEffect transition="in" filter="wipe(left)">
                                      <p:cBhvr>
                                        <p:cTn id="47" dur="5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2" animBg="1" advAuto="0"/>
      <p:bldP spid="287" grpId="4" animBg="1" advAuto="0"/>
      <p:bldP spid="288" grpId="6" animBg="1" advAuto="0"/>
      <p:bldP spid="289" grpId="1" animBg="1" advAuto="0"/>
      <p:bldP spid="290" grpId="3" animBg="1" advAuto="0"/>
      <p:bldP spid="291" grpId="5" animBg="1" advAuto="0"/>
      <p:bldP spid="292" grpId="8" animBg="1" advAuto="0"/>
      <p:bldP spid="293" grpId="7" animBg="1" advAuto="0"/>
      <p:bldP spid="294" grpId="11" animBg="1" advAuto="0"/>
      <p:bldP spid="295" grpId="9" animBg="1" advAuto="0"/>
      <p:bldP spid="296" grpId="1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10. Processus de commande"/>
          <p:cNvSpPr txBox="1">
            <a:spLocks noGrp="1"/>
          </p:cNvSpPr>
          <p:nvPr>
            <p:ph type="ctrTitle"/>
          </p:nvPr>
        </p:nvSpPr>
        <p:spPr>
          <a:prstGeom prst="rect">
            <a:avLst/>
          </a:prstGeom>
        </p:spPr>
        <p:txBody>
          <a:bodyPr/>
          <a:lstStyle>
            <a:lvl1pPr algn="ctr" defTabSz="817244">
              <a:lnSpc>
                <a:spcPct val="100000"/>
              </a:lnSpc>
              <a:spcBef>
                <a:spcPts val="5800"/>
              </a:spcBef>
              <a:defRPr sz="7919" cap="none">
                <a:solidFill>
                  <a:schemeClr val="accent6">
                    <a:hueOff val="64508"/>
                    <a:satOff val="3195"/>
                    <a:lumOff val="-12691"/>
                  </a:schemeClr>
                </a:solidFill>
                <a:latin typeface="Futura"/>
                <a:ea typeface="Futura"/>
                <a:cs typeface="Futura"/>
                <a:sym typeface="Futura"/>
              </a:defRPr>
            </a:lvl1pPr>
          </a:lstStyle>
          <a:p>
            <a:r>
              <a:t>10. Processus de commande</a:t>
            </a:r>
          </a:p>
        </p:txBody>
      </p:sp>
      <p:sp>
        <p:nvSpPr>
          <p:cNvPr id="301" name="L’interaction simplifiée entre le Front Office et le Back Office sera donc la suivante :"/>
          <p:cNvSpPr txBox="1">
            <a:spLocks noGrp="1"/>
          </p:cNvSpPr>
          <p:nvPr>
            <p:ph type="subTitle" sz="quarter" idx="1"/>
          </p:nvPr>
        </p:nvSpPr>
        <p:spPr>
          <a:xfrm>
            <a:off x="952500" y="2302983"/>
            <a:ext cx="22479000" cy="662805"/>
          </a:xfrm>
          <a:prstGeom prst="rect">
            <a:avLst/>
          </a:prstGeom>
        </p:spPr>
        <p:txBody>
          <a:bodyPr/>
          <a:lstStyle/>
          <a:p>
            <a:r>
              <a:t>L’interaction simplifiée entre le Front Office et le Back Office sera donc la suivante :</a:t>
            </a:r>
          </a:p>
        </p:txBody>
      </p:sp>
      <p:sp>
        <p:nvSpPr>
          <p:cNvPr id="302" name="ULMA Johann"/>
          <p:cNvSpPr txBox="1"/>
          <p:nvPr/>
        </p:nvSpPr>
        <p:spPr>
          <a:xfrm>
            <a:off x="17469789" y="13041472"/>
            <a:ext cx="5946926"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a:lnSpc>
                <a:spcPct val="120000"/>
              </a:lnSpc>
              <a:defRPr sz="3200"/>
            </a:lvl1pPr>
          </a:lstStyle>
          <a:p>
            <a:r>
              <a:t>ULMA Johann</a:t>
            </a:r>
          </a:p>
        </p:txBody>
      </p:sp>
      <p:sp>
        <p:nvSpPr>
          <p:cNvPr id="303" name="Projet 6 : Analysez les besoins de votre client pour son groupe de pizzerias"/>
          <p:cNvSpPr txBox="1"/>
          <p:nvPr/>
        </p:nvSpPr>
        <p:spPr>
          <a:xfrm>
            <a:off x="948837" y="13041472"/>
            <a:ext cx="13455519"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lnSpc>
                <a:spcPct val="120000"/>
              </a:lnSpc>
              <a:defRPr sz="3200"/>
            </a:lvl1pPr>
          </a:lstStyle>
          <a:p>
            <a:r>
              <a:t>Projet 6 : Analysez les besoins de votre client pour son groupe de pizzerias</a:t>
            </a:r>
          </a:p>
        </p:txBody>
      </p:sp>
      <p:sp>
        <p:nvSpPr>
          <p:cNvPr id="304" name="Rectangle aux angles arrondis"/>
          <p:cNvSpPr/>
          <p:nvPr/>
        </p:nvSpPr>
        <p:spPr>
          <a:xfrm>
            <a:off x="975379" y="2836500"/>
            <a:ext cx="22433241" cy="10085788"/>
          </a:xfrm>
          <a:prstGeom prst="roundRect">
            <a:avLst>
              <a:gd name="adj" fmla="val 4120"/>
            </a:avLst>
          </a:prstGeom>
          <a:solidFill>
            <a:srgbClr val="FFFFFF"/>
          </a:solidFill>
          <a:ln w="38100">
            <a:solidFill>
              <a:srgbClr val="000000"/>
            </a:solidFill>
            <a:miter lim="400000"/>
          </a:ln>
        </p:spPr>
        <p:txBody>
          <a:bodyPr lIns="50800" tIns="50800" rIns="50800" bIns="50800" anchor="ctr"/>
          <a:lstStyle/>
          <a:p>
            <a:pPr>
              <a:defRPr sz="4200">
                <a:solidFill>
                  <a:srgbClr val="FFFFFF"/>
                </a:solidFill>
                <a:effectLst>
                  <a:outerShdw blurRad="25400" dist="12700" dir="5400000" rotWithShape="0">
                    <a:srgbClr val="000000">
                      <a:alpha val="50000"/>
                    </a:srgbClr>
                  </a:outerShdw>
                </a:effectLst>
              </a:defRPr>
            </a:pPr>
            <a:endParaRPr/>
          </a:p>
        </p:txBody>
      </p:sp>
      <p:sp>
        <p:nvSpPr>
          <p:cNvPr id="305" name="Rectangle aux angles arrondis"/>
          <p:cNvSpPr/>
          <p:nvPr/>
        </p:nvSpPr>
        <p:spPr>
          <a:xfrm>
            <a:off x="12241924" y="3065922"/>
            <a:ext cx="10938881" cy="9626944"/>
          </a:xfrm>
          <a:prstGeom prst="roundRect">
            <a:avLst>
              <a:gd name="adj" fmla="val 1959"/>
            </a:avLst>
          </a:prstGeom>
          <a:gradFill>
            <a:gsLst>
              <a:gs pos="0">
                <a:schemeClr val="accent2"/>
              </a:gs>
              <a:gs pos="100000">
                <a:schemeClr val="accent2">
                  <a:hueOff val="376119"/>
                  <a:satOff val="3650"/>
                  <a:lumOff val="-13970"/>
                </a:schemeClr>
              </a:gs>
            </a:gsLst>
            <a:lin ang="5400000"/>
          </a:gradFill>
          <a:ln w="12700">
            <a:miter lim="400000"/>
          </a:ln>
        </p:spPr>
        <p:txBody>
          <a:bodyPr lIns="50800" tIns="50800" rIns="50800" bIns="50800" anchor="ctr"/>
          <a:lstStyle/>
          <a:p>
            <a:pPr>
              <a:defRPr sz="4200">
                <a:solidFill>
                  <a:srgbClr val="FFFFFF"/>
                </a:solidFill>
                <a:effectLst>
                  <a:outerShdw blurRad="25400" dist="12700" dir="5400000" rotWithShape="0">
                    <a:srgbClr val="000000">
                      <a:alpha val="50000"/>
                    </a:srgbClr>
                  </a:outerShdw>
                </a:effectLst>
              </a:defRPr>
            </a:pPr>
            <a:endParaRPr/>
          </a:p>
        </p:txBody>
      </p:sp>
      <p:sp>
        <p:nvSpPr>
          <p:cNvPr id="306" name="Rectangle aux angles arrondis"/>
          <p:cNvSpPr/>
          <p:nvPr/>
        </p:nvSpPr>
        <p:spPr>
          <a:xfrm>
            <a:off x="1167910" y="3064851"/>
            <a:ext cx="10938881" cy="9626944"/>
          </a:xfrm>
          <a:prstGeom prst="roundRect">
            <a:avLst>
              <a:gd name="adj" fmla="val 1959"/>
            </a:avLst>
          </a:prstGeom>
          <a:solidFill>
            <a:schemeClr val="accent6">
              <a:hueOff val="64508"/>
              <a:satOff val="3195"/>
              <a:lumOff val="-12691"/>
            </a:schemeClr>
          </a:solidFill>
          <a:ln w="12700">
            <a:miter lim="400000"/>
          </a:ln>
        </p:spPr>
        <p:txBody>
          <a:bodyPr lIns="50800" tIns="50800" rIns="50800" bIns="50800" anchor="ctr"/>
          <a:lstStyle/>
          <a:p>
            <a:pPr>
              <a:defRPr sz="4200">
                <a:solidFill>
                  <a:srgbClr val="FFFFFF"/>
                </a:solidFill>
                <a:effectLst>
                  <a:outerShdw blurRad="25400" dist="12700" dir="5400000" rotWithShape="0">
                    <a:srgbClr val="000000">
                      <a:alpha val="50000"/>
                    </a:srgbClr>
                  </a:outerShdw>
                </a:effectLst>
              </a:defRPr>
            </a:pPr>
            <a:endParaRPr/>
          </a:p>
        </p:txBody>
      </p:sp>
      <p:sp>
        <p:nvSpPr>
          <p:cNvPr id="307" name="Se connecter…"/>
          <p:cNvSpPr txBox="1"/>
          <p:nvPr/>
        </p:nvSpPr>
        <p:spPr>
          <a:xfrm>
            <a:off x="2096814" y="5242169"/>
            <a:ext cx="9302085" cy="4399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97565" indent="-397565" algn="l">
              <a:lnSpc>
                <a:spcPct val="120000"/>
              </a:lnSpc>
              <a:buClr>
                <a:srgbClr val="BEBEBE"/>
              </a:buClr>
              <a:buSzPct val="125000"/>
              <a:buChar char="•"/>
              <a:defRPr sz="3200">
                <a:solidFill>
                  <a:srgbClr val="FFFFFF"/>
                </a:solidFill>
              </a:defRPr>
            </a:pPr>
            <a:r>
              <a:t>Se connecter</a:t>
            </a:r>
          </a:p>
          <a:p>
            <a:pPr marL="397565" indent="-397565" algn="l">
              <a:lnSpc>
                <a:spcPct val="120000"/>
              </a:lnSpc>
              <a:buClr>
                <a:srgbClr val="BEBEBE"/>
              </a:buClr>
              <a:buSzPct val="125000"/>
              <a:buChar char="•"/>
              <a:defRPr sz="3200">
                <a:solidFill>
                  <a:srgbClr val="FFFFFF"/>
                </a:solidFill>
              </a:defRPr>
            </a:pPr>
            <a:r>
              <a:t>Choix du type de livraison</a:t>
            </a:r>
          </a:p>
          <a:p>
            <a:pPr marL="397565" indent="-397565" algn="l">
              <a:lnSpc>
                <a:spcPct val="120000"/>
              </a:lnSpc>
              <a:buClr>
                <a:srgbClr val="BEBEBE"/>
              </a:buClr>
              <a:buSzPct val="125000"/>
              <a:buChar char="•"/>
              <a:defRPr sz="3200">
                <a:solidFill>
                  <a:srgbClr val="FFFFFF"/>
                </a:solidFill>
              </a:defRPr>
            </a:pPr>
            <a:r>
              <a:t>Confirmation que l’adresse de livraison est couverte</a:t>
            </a:r>
          </a:p>
          <a:p>
            <a:pPr marL="397565" indent="-397565" algn="l">
              <a:lnSpc>
                <a:spcPct val="120000"/>
              </a:lnSpc>
              <a:buClr>
                <a:srgbClr val="BEBEBE"/>
              </a:buClr>
              <a:buSzPct val="125000"/>
              <a:buChar char="•"/>
              <a:defRPr sz="3200">
                <a:solidFill>
                  <a:srgbClr val="FFFFFF"/>
                </a:solidFill>
              </a:defRPr>
            </a:pPr>
            <a:r>
              <a:t>Choix des produits de la commande</a:t>
            </a:r>
          </a:p>
          <a:p>
            <a:pPr marL="397565" indent="-397565" algn="l">
              <a:lnSpc>
                <a:spcPct val="120000"/>
              </a:lnSpc>
              <a:buClr>
                <a:srgbClr val="BEBEBE"/>
              </a:buClr>
              <a:buSzPct val="125000"/>
              <a:buChar char="•"/>
              <a:defRPr sz="3200">
                <a:solidFill>
                  <a:srgbClr val="FFFFFF"/>
                </a:solidFill>
              </a:defRPr>
            </a:pPr>
            <a:r>
              <a:t>Choix du mode de paiement</a:t>
            </a:r>
          </a:p>
          <a:p>
            <a:pPr marL="397565" indent="-397565" algn="l">
              <a:lnSpc>
                <a:spcPct val="120000"/>
              </a:lnSpc>
              <a:buClr>
                <a:srgbClr val="BEBEBE"/>
              </a:buClr>
              <a:buSzPct val="125000"/>
              <a:buChar char="•"/>
              <a:defRPr sz="3200">
                <a:solidFill>
                  <a:srgbClr val="FFFFFF"/>
                </a:solidFill>
              </a:defRPr>
            </a:pPr>
            <a:r>
              <a:t>Procède au paiement</a:t>
            </a:r>
          </a:p>
          <a:p>
            <a:pPr marL="397565" indent="-397565" algn="l">
              <a:lnSpc>
                <a:spcPct val="120000"/>
              </a:lnSpc>
              <a:buClr>
                <a:srgbClr val="BEBEBE"/>
              </a:buClr>
              <a:buSzPct val="125000"/>
              <a:buChar char="•"/>
              <a:defRPr sz="3200">
                <a:solidFill>
                  <a:srgbClr val="FFFFFF"/>
                </a:solidFill>
              </a:defRPr>
            </a:pPr>
            <a:r>
              <a:t>Suivi de la commande</a:t>
            </a:r>
          </a:p>
          <a:p>
            <a:pPr marL="397565" indent="-397565" algn="l">
              <a:lnSpc>
                <a:spcPct val="120000"/>
              </a:lnSpc>
              <a:buClr>
                <a:srgbClr val="BEBEBE"/>
              </a:buClr>
              <a:buSzPct val="125000"/>
              <a:buChar char="•"/>
              <a:defRPr sz="3200">
                <a:solidFill>
                  <a:srgbClr val="FFFFFF"/>
                </a:solidFill>
              </a:defRPr>
            </a:pPr>
            <a:r>
              <a:t>Commande livrée</a:t>
            </a:r>
          </a:p>
        </p:txBody>
      </p:sp>
      <p:sp>
        <p:nvSpPr>
          <p:cNvPr id="308" name="Information du paiement…"/>
          <p:cNvSpPr txBox="1"/>
          <p:nvPr/>
        </p:nvSpPr>
        <p:spPr>
          <a:xfrm>
            <a:off x="13135523" y="5516489"/>
            <a:ext cx="9825878" cy="3850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397565" indent="-397565" algn="l">
              <a:lnSpc>
                <a:spcPct val="120000"/>
              </a:lnSpc>
              <a:buClr>
                <a:srgbClr val="BEBEBE"/>
              </a:buClr>
              <a:buSzPct val="125000"/>
              <a:buChar char="•"/>
              <a:defRPr sz="3200">
                <a:solidFill>
                  <a:srgbClr val="FFFFFF"/>
                </a:solidFill>
              </a:defRPr>
            </a:pPr>
            <a:r>
              <a:t>Information du paiement </a:t>
            </a:r>
          </a:p>
          <a:p>
            <a:pPr marL="397565" indent="-397565" algn="l">
              <a:lnSpc>
                <a:spcPct val="120000"/>
              </a:lnSpc>
              <a:buClr>
                <a:srgbClr val="BEBEBE"/>
              </a:buClr>
              <a:buSzPct val="125000"/>
              <a:buChar char="•"/>
              <a:defRPr sz="3200">
                <a:solidFill>
                  <a:srgbClr val="FFFFFF"/>
                </a:solidFill>
              </a:defRPr>
            </a:pPr>
            <a:r>
              <a:t>La commande arrive en cuisine : Le Pizzaiolo est informé</a:t>
            </a:r>
          </a:p>
          <a:p>
            <a:pPr marL="397565" indent="-397565" algn="l">
              <a:lnSpc>
                <a:spcPct val="120000"/>
              </a:lnSpc>
              <a:buClr>
                <a:srgbClr val="BEBEBE"/>
              </a:buClr>
              <a:buSzPct val="125000"/>
              <a:buChar char="•"/>
              <a:defRPr sz="3200">
                <a:solidFill>
                  <a:srgbClr val="FFFFFF"/>
                </a:solidFill>
              </a:defRPr>
            </a:pPr>
            <a:r>
              <a:t>Préparation de la pizza</a:t>
            </a:r>
          </a:p>
          <a:p>
            <a:pPr marL="397565" indent="-397565" algn="l">
              <a:lnSpc>
                <a:spcPct val="120000"/>
              </a:lnSpc>
              <a:buClr>
                <a:srgbClr val="BEBEBE"/>
              </a:buClr>
              <a:buSzPct val="125000"/>
              <a:buChar char="•"/>
              <a:defRPr sz="3200">
                <a:solidFill>
                  <a:srgbClr val="FFFFFF"/>
                </a:solidFill>
              </a:defRPr>
            </a:pPr>
            <a:r>
              <a:t>Notification de la pizza prête</a:t>
            </a:r>
          </a:p>
          <a:p>
            <a:pPr marL="397565" indent="-397565" algn="l">
              <a:lnSpc>
                <a:spcPct val="120000"/>
              </a:lnSpc>
              <a:buClr>
                <a:srgbClr val="BEBEBE"/>
              </a:buClr>
              <a:buSzPct val="125000"/>
              <a:buChar char="•"/>
              <a:defRPr sz="3200">
                <a:solidFill>
                  <a:srgbClr val="FFFFFF"/>
                </a:solidFill>
              </a:defRPr>
            </a:pPr>
            <a:r>
              <a:t>Commande assignée au livreur</a:t>
            </a:r>
          </a:p>
          <a:p>
            <a:pPr marL="397565" indent="-397565" algn="l">
              <a:lnSpc>
                <a:spcPct val="120000"/>
              </a:lnSpc>
              <a:buClr>
                <a:srgbClr val="BEBEBE"/>
              </a:buClr>
              <a:buSzPct val="125000"/>
              <a:buChar char="•"/>
              <a:defRPr sz="3200">
                <a:solidFill>
                  <a:srgbClr val="FFFFFF"/>
                </a:solidFill>
              </a:defRPr>
            </a:pPr>
            <a:r>
              <a:t>Le livreur livre la commande</a:t>
            </a:r>
          </a:p>
          <a:p>
            <a:pPr marL="397565" indent="-397565" algn="l">
              <a:lnSpc>
                <a:spcPct val="120000"/>
              </a:lnSpc>
              <a:buClr>
                <a:srgbClr val="BEBEBE"/>
              </a:buClr>
              <a:buSzPct val="125000"/>
              <a:buChar char="•"/>
              <a:defRPr sz="3200">
                <a:solidFill>
                  <a:srgbClr val="FFFFFF"/>
                </a:solidFill>
              </a:defRPr>
            </a:pPr>
            <a:r>
              <a:t>La pizzeria est informée que la livraison est validée</a:t>
            </a:r>
          </a:p>
        </p:txBody>
      </p:sp>
      <p:pic>
        <p:nvPicPr>
          <p:cNvPr id="309" name="avatar (2).png" descr="avatar (2).png"/>
          <p:cNvPicPr>
            <a:picLocks noChangeAspect="1"/>
          </p:cNvPicPr>
          <p:nvPr/>
        </p:nvPicPr>
        <p:blipFill>
          <a:blip r:embed="rId2"/>
          <a:stretch>
            <a:fillRect/>
          </a:stretch>
        </p:blipFill>
        <p:spPr>
          <a:xfrm>
            <a:off x="1678023" y="3182084"/>
            <a:ext cx="1871488" cy="1871488"/>
          </a:xfrm>
          <a:prstGeom prst="rect">
            <a:avLst/>
          </a:prstGeom>
          <a:ln w="12700">
            <a:miter lim="400000"/>
          </a:ln>
        </p:spPr>
      </p:pic>
      <p:pic>
        <p:nvPicPr>
          <p:cNvPr id="310" name="avatar.png" descr="avatar.png"/>
          <p:cNvPicPr>
            <a:picLocks noChangeAspect="1"/>
          </p:cNvPicPr>
          <p:nvPr/>
        </p:nvPicPr>
        <p:blipFill>
          <a:blip r:embed="rId3"/>
          <a:stretch>
            <a:fillRect/>
          </a:stretch>
        </p:blipFill>
        <p:spPr>
          <a:xfrm>
            <a:off x="12502816" y="3184377"/>
            <a:ext cx="1866901" cy="1866901"/>
          </a:xfrm>
          <a:prstGeom prst="rect">
            <a:avLst/>
          </a:prstGeom>
          <a:ln w="12700">
            <a:miter lim="400000"/>
          </a:ln>
        </p:spPr>
      </p:pic>
      <p:pic>
        <p:nvPicPr>
          <p:cNvPr id="311" name="avatar (4).png" descr="avatar (4).png"/>
          <p:cNvPicPr>
            <a:picLocks noChangeAspect="1"/>
          </p:cNvPicPr>
          <p:nvPr/>
        </p:nvPicPr>
        <p:blipFill>
          <a:blip r:embed="rId4"/>
          <a:stretch>
            <a:fillRect/>
          </a:stretch>
        </p:blipFill>
        <p:spPr>
          <a:xfrm>
            <a:off x="14765742" y="3184377"/>
            <a:ext cx="1866901" cy="1866901"/>
          </a:xfrm>
          <a:prstGeom prst="rect">
            <a:avLst/>
          </a:prstGeom>
          <a:ln w="12700">
            <a:miter lim="400000"/>
          </a:ln>
        </p:spPr>
      </p:pic>
      <p:pic>
        <p:nvPicPr>
          <p:cNvPr id="312" name="avatar (1).png" descr="avatar (1).png"/>
          <p:cNvPicPr>
            <a:picLocks noChangeAspect="1"/>
          </p:cNvPicPr>
          <p:nvPr/>
        </p:nvPicPr>
        <p:blipFill>
          <a:blip r:embed="rId5"/>
          <a:stretch>
            <a:fillRect/>
          </a:stretch>
        </p:blipFill>
        <p:spPr>
          <a:xfrm>
            <a:off x="17028667" y="3184377"/>
            <a:ext cx="1866901" cy="1866901"/>
          </a:xfrm>
          <a:prstGeom prst="rect">
            <a:avLst/>
          </a:prstGeom>
          <a:ln w="12700">
            <a:miter lim="400000"/>
          </a:ln>
        </p:spPr>
      </p:pic>
      <p:pic>
        <p:nvPicPr>
          <p:cNvPr id="313" name="Image" descr="Image"/>
          <p:cNvPicPr>
            <a:picLocks noChangeAspect="1"/>
          </p:cNvPicPr>
          <p:nvPr/>
        </p:nvPicPr>
        <p:blipFill>
          <a:blip r:embed="rId6"/>
          <a:stretch>
            <a:fillRect/>
          </a:stretch>
        </p:blipFill>
        <p:spPr>
          <a:xfrm>
            <a:off x="3018820" y="10089680"/>
            <a:ext cx="1077550" cy="2364237"/>
          </a:xfrm>
          <a:prstGeom prst="rect">
            <a:avLst/>
          </a:prstGeom>
          <a:ln w="12700">
            <a:miter lim="400000"/>
          </a:ln>
        </p:spPr>
      </p:pic>
      <p:pic>
        <p:nvPicPr>
          <p:cNvPr id="314" name="Image" descr="Image"/>
          <p:cNvPicPr>
            <a:picLocks noChangeAspect="1"/>
          </p:cNvPicPr>
          <p:nvPr/>
        </p:nvPicPr>
        <p:blipFill>
          <a:blip r:embed="rId6"/>
          <a:stretch>
            <a:fillRect/>
          </a:stretch>
        </p:blipFill>
        <p:spPr>
          <a:xfrm>
            <a:off x="12502816" y="10092934"/>
            <a:ext cx="1079501" cy="2368518"/>
          </a:xfrm>
          <a:prstGeom prst="rect">
            <a:avLst/>
          </a:prstGeom>
          <a:ln w="12700">
            <a:miter lim="400000"/>
          </a:ln>
        </p:spPr>
      </p:pic>
      <p:pic>
        <p:nvPicPr>
          <p:cNvPr id="315" name="Image" descr="Image"/>
          <p:cNvPicPr>
            <a:picLocks noChangeAspect="1"/>
          </p:cNvPicPr>
          <p:nvPr/>
        </p:nvPicPr>
        <p:blipFill>
          <a:blip r:embed="rId7"/>
          <a:stretch>
            <a:fillRect/>
          </a:stretch>
        </p:blipFill>
        <p:spPr>
          <a:xfrm>
            <a:off x="13978342" y="9933132"/>
            <a:ext cx="1905001" cy="2677333"/>
          </a:xfrm>
          <a:prstGeom prst="rect">
            <a:avLst/>
          </a:prstGeom>
          <a:ln w="12700">
            <a:miter lim="400000"/>
          </a:ln>
        </p:spPr>
      </p:pic>
      <p:pic>
        <p:nvPicPr>
          <p:cNvPr id="316" name="Image" descr="Image"/>
          <p:cNvPicPr>
            <a:picLocks noChangeAspect="1"/>
          </p:cNvPicPr>
          <p:nvPr/>
        </p:nvPicPr>
        <p:blipFill>
          <a:blip r:embed="rId8"/>
          <a:stretch>
            <a:fillRect/>
          </a:stretch>
        </p:blipFill>
        <p:spPr>
          <a:xfrm>
            <a:off x="16279367" y="10238351"/>
            <a:ext cx="3115256" cy="1871488"/>
          </a:xfrm>
          <a:prstGeom prst="rect">
            <a:avLst/>
          </a:prstGeom>
          <a:ln w="12700">
            <a:miter lim="400000"/>
          </a:ln>
        </p:spPr>
      </p:pic>
      <p:pic>
        <p:nvPicPr>
          <p:cNvPr id="317" name="Image" descr="Image"/>
          <p:cNvPicPr>
            <a:picLocks noChangeAspect="1"/>
          </p:cNvPicPr>
          <p:nvPr/>
        </p:nvPicPr>
        <p:blipFill>
          <a:blip r:embed="rId9"/>
          <a:stretch>
            <a:fillRect/>
          </a:stretch>
        </p:blipFill>
        <p:spPr>
          <a:xfrm>
            <a:off x="5904862" y="10499263"/>
            <a:ext cx="1396141" cy="1684396"/>
          </a:xfrm>
          <a:prstGeom prst="rect">
            <a:avLst/>
          </a:prstGeom>
          <a:ln w="12700">
            <a:miter lim="400000"/>
          </a:ln>
        </p:spPr>
      </p:pic>
      <p:pic>
        <p:nvPicPr>
          <p:cNvPr id="318" name="kisspng-computer-icons-credit-card-payment-card-card-credit-payment-icon-5ab07afa3e0f61.1412811315215152582542.png" descr="kisspng-computer-icons-credit-card-payment-card-card-credit-payment-icon-5ab07afa3e0f61.1412811315215152582542.png"/>
          <p:cNvPicPr>
            <a:picLocks noChangeAspect="1"/>
          </p:cNvPicPr>
          <p:nvPr/>
        </p:nvPicPr>
        <p:blipFill>
          <a:blip r:embed="rId10"/>
          <a:stretch>
            <a:fillRect/>
          </a:stretch>
        </p:blipFill>
        <p:spPr>
          <a:xfrm>
            <a:off x="9109495" y="10573082"/>
            <a:ext cx="1397432" cy="1397433"/>
          </a:xfrm>
          <a:prstGeom prst="rect">
            <a:avLst/>
          </a:prstGeom>
          <a:ln w="12700">
            <a:miter lim="400000"/>
          </a:ln>
        </p:spPr>
      </p:pic>
      <p:pic>
        <p:nvPicPr>
          <p:cNvPr id="319" name="Image" descr="Image"/>
          <p:cNvPicPr>
            <a:picLocks noChangeAspect="1"/>
          </p:cNvPicPr>
          <p:nvPr/>
        </p:nvPicPr>
        <p:blipFill>
          <a:blip r:embed="rId9"/>
          <a:stretch>
            <a:fillRect/>
          </a:stretch>
        </p:blipFill>
        <p:spPr>
          <a:xfrm>
            <a:off x="19790647" y="10331898"/>
            <a:ext cx="1396141" cy="1684396"/>
          </a:xfrm>
          <a:prstGeom prst="rect">
            <a:avLst/>
          </a:prstGeom>
          <a:ln w="12700">
            <a:miter lim="400000"/>
          </a:ln>
        </p:spPr>
      </p:pic>
      <p:pic>
        <p:nvPicPr>
          <p:cNvPr id="320" name="kisspng-computer-icons-credit-card-payment-card-card-credit-payment-icon-5ab07afa3e0f61.1412811315215152582542.png" descr="kisspng-computer-icons-credit-card-payment-card-card-credit-payment-icon-5ab07afa3e0f61.1412811315215152582542.png"/>
          <p:cNvPicPr>
            <a:picLocks noChangeAspect="1"/>
          </p:cNvPicPr>
          <p:nvPr/>
        </p:nvPicPr>
        <p:blipFill>
          <a:blip r:embed="rId10"/>
          <a:stretch>
            <a:fillRect/>
          </a:stretch>
        </p:blipFill>
        <p:spPr>
          <a:xfrm>
            <a:off x="21582814" y="10328492"/>
            <a:ext cx="1397432" cy="1397432"/>
          </a:xfrm>
          <a:prstGeom prst="rect">
            <a:avLst/>
          </a:prstGeom>
          <a:ln w="12700">
            <a:miter lim="400000"/>
          </a:ln>
        </p:spPr>
      </p:pic>
      <p:sp>
        <p:nvSpPr>
          <p:cNvPr id="321" name="Front Office"/>
          <p:cNvSpPr txBox="1"/>
          <p:nvPr/>
        </p:nvSpPr>
        <p:spPr>
          <a:xfrm>
            <a:off x="8165731" y="3472336"/>
            <a:ext cx="3284960"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Front Office</a:t>
            </a:r>
          </a:p>
        </p:txBody>
      </p:sp>
      <p:sp>
        <p:nvSpPr>
          <p:cNvPr id="322" name="Back Office"/>
          <p:cNvSpPr txBox="1"/>
          <p:nvPr/>
        </p:nvSpPr>
        <p:spPr>
          <a:xfrm>
            <a:off x="19763334" y="3472336"/>
            <a:ext cx="3082802"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Back Office</a:t>
            </a:r>
          </a:p>
        </p:txBody>
      </p:sp>
    </p:spTree>
  </p:cSld>
  <p:clrMapOvr>
    <a:masterClrMapping/>
  </p:clrMapOvr>
  <mc:AlternateContent xmlns:mc="http://schemas.openxmlformats.org/markup-compatibility/2006" xmlns:p14="http://schemas.microsoft.com/office/powerpoint/2010/main">
    <mc:Choice Requires="p14">
      <p:transition spd="med">
        <p:wipe dir="r"/>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304"/>
                                        </p:tgtEl>
                                        <p:attrNameLst>
                                          <p:attrName>style.visibility</p:attrName>
                                        </p:attrNameLst>
                                      </p:cBhvr>
                                      <p:to>
                                        <p:strVal val="visible"/>
                                      </p:to>
                                    </p:set>
                                    <p:animEffect transition="in" filter="wipe(left)">
                                      <p:cBhvr>
                                        <p:cTn id="7" dur="600"/>
                                        <p:tgtEl>
                                          <p:spTgt spid="304"/>
                                        </p:tgtEl>
                                      </p:cBhvr>
                                    </p:animEffect>
                                  </p:childTnLst>
                                </p:cTn>
                              </p:par>
                            </p:childTnLst>
                          </p:cTn>
                        </p:par>
                        <p:par>
                          <p:cTn id="8" fill="hold">
                            <p:stCondLst>
                              <p:cond delay="600"/>
                            </p:stCondLst>
                            <p:childTnLst>
                              <p:par>
                                <p:cTn id="9" presetID="22" presetClass="entr" presetSubtype="8" fill="hold" grpId="2" nodeType="afterEffect">
                                  <p:stCondLst>
                                    <p:cond delay="0"/>
                                  </p:stCondLst>
                                  <p:iterate>
                                    <p:tmAbs val="0"/>
                                  </p:iterate>
                                  <p:childTnLst>
                                    <p:set>
                                      <p:cBhvr>
                                        <p:cTn id="10" fill="hold"/>
                                        <p:tgtEl>
                                          <p:spTgt spid="306"/>
                                        </p:tgtEl>
                                        <p:attrNameLst>
                                          <p:attrName>style.visibility</p:attrName>
                                        </p:attrNameLst>
                                      </p:cBhvr>
                                      <p:to>
                                        <p:strVal val="visible"/>
                                      </p:to>
                                    </p:set>
                                    <p:animEffect transition="in" filter="wipe(left)">
                                      <p:cBhvr>
                                        <p:cTn id="11" dur="500"/>
                                        <p:tgtEl>
                                          <p:spTgt spid="306"/>
                                        </p:tgtEl>
                                      </p:cBhvr>
                                    </p:animEffect>
                                  </p:childTnLst>
                                </p:cTn>
                              </p:par>
                              <p:par>
                                <p:cTn id="12" presetID="22" presetClass="entr" presetSubtype="8" fill="hold" grpId="3" nodeType="withEffect">
                                  <p:stCondLst>
                                    <p:cond delay="0"/>
                                  </p:stCondLst>
                                  <p:iterate>
                                    <p:tmAbs val="0"/>
                                  </p:iterate>
                                  <p:childTnLst>
                                    <p:set>
                                      <p:cBhvr>
                                        <p:cTn id="13" fill="hold"/>
                                        <p:tgtEl>
                                          <p:spTgt spid="309"/>
                                        </p:tgtEl>
                                        <p:attrNameLst>
                                          <p:attrName>style.visibility</p:attrName>
                                        </p:attrNameLst>
                                      </p:cBhvr>
                                      <p:to>
                                        <p:strVal val="visible"/>
                                      </p:to>
                                    </p:set>
                                    <p:animEffect transition="in" filter="wipe(left)">
                                      <p:cBhvr>
                                        <p:cTn id="14" dur="800"/>
                                        <p:tgtEl>
                                          <p:spTgt spid="309"/>
                                        </p:tgtEl>
                                      </p:cBhvr>
                                    </p:animEffect>
                                  </p:childTnLst>
                                </p:cTn>
                              </p:par>
                              <p:par>
                                <p:cTn id="15" presetID="22" presetClass="entr" presetSubtype="8" fill="hold" grpId="4" nodeType="withEffect">
                                  <p:stCondLst>
                                    <p:cond delay="0"/>
                                  </p:stCondLst>
                                  <p:iterate>
                                    <p:tmAbs val="0"/>
                                  </p:iterate>
                                  <p:childTnLst>
                                    <p:set>
                                      <p:cBhvr>
                                        <p:cTn id="16" fill="hold"/>
                                        <p:tgtEl>
                                          <p:spTgt spid="307"/>
                                        </p:tgtEl>
                                        <p:attrNameLst>
                                          <p:attrName>style.visibility</p:attrName>
                                        </p:attrNameLst>
                                      </p:cBhvr>
                                      <p:to>
                                        <p:strVal val="visible"/>
                                      </p:to>
                                    </p:set>
                                    <p:animEffect transition="in" filter="wipe(left)">
                                      <p:cBhvr>
                                        <p:cTn id="17" dur="800"/>
                                        <p:tgtEl>
                                          <p:spTgt spid="307"/>
                                        </p:tgtEl>
                                      </p:cBhvr>
                                    </p:animEffect>
                                  </p:childTnLst>
                                </p:cTn>
                              </p:par>
                              <p:par>
                                <p:cTn id="18" presetID="22" presetClass="entr" presetSubtype="8" fill="hold" grpId="5" nodeType="withEffect">
                                  <p:stCondLst>
                                    <p:cond delay="0"/>
                                  </p:stCondLst>
                                  <p:iterate>
                                    <p:tmAbs val="0"/>
                                  </p:iterate>
                                  <p:childTnLst>
                                    <p:set>
                                      <p:cBhvr>
                                        <p:cTn id="19" fill="hold"/>
                                        <p:tgtEl>
                                          <p:spTgt spid="313"/>
                                        </p:tgtEl>
                                        <p:attrNameLst>
                                          <p:attrName>style.visibility</p:attrName>
                                        </p:attrNameLst>
                                      </p:cBhvr>
                                      <p:to>
                                        <p:strVal val="visible"/>
                                      </p:to>
                                    </p:set>
                                    <p:animEffect transition="in" filter="wipe(left)">
                                      <p:cBhvr>
                                        <p:cTn id="20" dur="800"/>
                                        <p:tgtEl>
                                          <p:spTgt spid="313"/>
                                        </p:tgtEl>
                                      </p:cBhvr>
                                    </p:animEffect>
                                  </p:childTnLst>
                                </p:cTn>
                              </p:par>
                              <p:par>
                                <p:cTn id="21" presetID="22" presetClass="entr" presetSubtype="8" fill="hold" grpId="6" nodeType="withEffect">
                                  <p:stCondLst>
                                    <p:cond delay="0"/>
                                  </p:stCondLst>
                                  <p:iterate>
                                    <p:tmAbs val="0"/>
                                  </p:iterate>
                                  <p:childTnLst>
                                    <p:set>
                                      <p:cBhvr>
                                        <p:cTn id="22" fill="hold"/>
                                        <p:tgtEl>
                                          <p:spTgt spid="317"/>
                                        </p:tgtEl>
                                        <p:attrNameLst>
                                          <p:attrName>style.visibility</p:attrName>
                                        </p:attrNameLst>
                                      </p:cBhvr>
                                      <p:to>
                                        <p:strVal val="visible"/>
                                      </p:to>
                                    </p:set>
                                    <p:animEffect transition="in" filter="wipe(left)">
                                      <p:cBhvr>
                                        <p:cTn id="23" dur="800"/>
                                        <p:tgtEl>
                                          <p:spTgt spid="317"/>
                                        </p:tgtEl>
                                      </p:cBhvr>
                                    </p:animEffect>
                                  </p:childTnLst>
                                </p:cTn>
                              </p:par>
                              <p:par>
                                <p:cTn id="24" presetID="22" presetClass="entr" presetSubtype="8" fill="hold" grpId="7" nodeType="withEffect">
                                  <p:stCondLst>
                                    <p:cond delay="0"/>
                                  </p:stCondLst>
                                  <p:iterate>
                                    <p:tmAbs val="0"/>
                                  </p:iterate>
                                  <p:childTnLst>
                                    <p:set>
                                      <p:cBhvr>
                                        <p:cTn id="25" fill="hold"/>
                                        <p:tgtEl>
                                          <p:spTgt spid="321"/>
                                        </p:tgtEl>
                                        <p:attrNameLst>
                                          <p:attrName>style.visibility</p:attrName>
                                        </p:attrNameLst>
                                      </p:cBhvr>
                                      <p:to>
                                        <p:strVal val="visible"/>
                                      </p:to>
                                    </p:set>
                                    <p:animEffect transition="in" filter="wipe(left)">
                                      <p:cBhvr>
                                        <p:cTn id="26" dur="800"/>
                                        <p:tgtEl>
                                          <p:spTgt spid="321"/>
                                        </p:tgtEl>
                                      </p:cBhvr>
                                    </p:animEffect>
                                  </p:childTnLst>
                                </p:cTn>
                              </p:par>
                              <p:par>
                                <p:cTn id="27" presetID="22" presetClass="entr" presetSubtype="8" fill="hold" grpId="8" nodeType="withEffect">
                                  <p:stCondLst>
                                    <p:cond delay="0"/>
                                  </p:stCondLst>
                                  <p:iterate>
                                    <p:tmAbs val="0"/>
                                  </p:iterate>
                                  <p:childTnLst>
                                    <p:set>
                                      <p:cBhvr>
                                        <p:cTn id="28" fill="hold"/>
                                        <p:tgtEl>
                                          <p:spTgt spid="318"/>
                                        </p:tgtEl>
                                        <p:attrNameLst>
                                          <p:attrName>style.visibility</p:attrName>
                                        </p:attrNameLst>
                                      </p:cBhvr>
                                      <p:to>
                                        <p:strVal val="visible"/>
                                      </p:to>
                                    </p:set>
                                    <p:animEffect transition="in" filter="wipe(left)">
                                      <p:cBhvr>
                                        <p:cTn id="29" dur="800"/>
                                        <p:tgtEl>
                                          <p:spTgt spid="318"/>
                                        </p:tgtEl>
                                      </p:cBhvr>
                                    </p:animEffect>
                                  </p:childTnLst>
                                </p:cTn>
                              </p:par>
                            </p:childTnLst>
                          </p:cTn>
                        </p:par>
                        <p:par>
                          <p:cTn id="30" fill="hold">
                            <p:stCondLst>
                              <p:cond delay="1400"/>
                            </p:stCondLst>
                            <p:childTnLst>
                              <p:par>
                                <p:cTn id="31" presetID="22" presetClass="entr" presetSubtype="8" fill="hold" grpId="9" nodeType="afterEffect">
                                  <p:stCondLst>
                                    <p:cond delay="0"/>
                                  </p:stCondLst>
                                  <p:iterate>
                                    <p:tmAbs val="0"/>
                                  </p:iterate>
                                  <p:childTnLst>
                                    <p:set>
                                      <p:cBhvr>
                                        <p:cTn id="32" fill="hold"/>
                                        <p:tgtEl>
                                          <p:spTgt spid="305"/>
                                        </p:tgtEl>
                                        <p:attrNameLst>
                                          <p:attrName>style.visibility</p:attrName>
                                        </p:attrNameLst>
                                      </p:cBhvr>
                                      <p:to>
                                        <p:strVal val="visible"/>
                                      </p:to>
                                    </p:set>
                                    <p:animEffect transition="in" filter="wipe(left)">
                                      <p:cBhvr>
                                        <p:cTn id="33" dur="800"/>
                                        <p:tgtEl>
                                          <p:spTgt spid="305"/>
                                        </p:tgtEl>
                                      </p:cBhvr>
                                    </p:animEffect>
                                  </p:childTnLst>
                                </p:cTn>
                              </p:par>
                              <p:par>
                                <p:cTn id="34" presetID="22" presetClass="entr" presetSubtype="8" fill="hold" grpId="10" nodeType="withEffect">
                                  <p:stCondLst>
                                    <p:cond delay="0"/>
                                  </p:stCondLst>
                                  <p:iterate>
                                    <p:tmAbs val="0"/>
                                  </p:iterate>
                                  <p:childTnLst>
                                    <p:set>
                                      <p:cBhvr>
                                        <p:cTn id="35" fill="hold"/>
                                        <p:tgtEl>
                                          <p:spTgt spid="310"/>
                                        </p:tgtEl>
                                        <p:attrNameLst>
                                          <p:attrName>style.visibility</p:attrName>
                                        </p:attrNameLst>
                                      </p:cBhvr>
                                      <p:to>
                                        <p:strVal val="visible"/>
                                      </p:to>
                                    </p:set>
                                    <p:animEffect transition="in" filter="wipe(left)">
                                      <p:cBhvr>
                                        <p:cTn id="36" dur="800"/>
                                        <p:tgtEl>
                                          <p:spTgt spid="310"/>
                                        </p:tgtEl>
                                      </p:cBhvr>
                                    </p:animEffect>
                                  </p:childTnLst>
                                </p:cTn>
                              </p:par>
                              <p:par>
                                <p:cTn id="37" presetID="22" presetClass="entr" presetSubtype="8" fill="hold" grpId="11" nodeType="withEffect">
                                  <p:stCondLst>
                                    <p:cond delay="0"/>
                                  </p:stCondLst>
                                  <p:iterate>
                                    <p:tmAbs val="0"/>
                                  </p:iterate>
                                  <p:childTnLst>
                                    <p:set>
                                      <p:cBhvr>
                                        <p:cTn id="38" fill="hold"/>
                                        <p:tgtEl>
                                          <p:spTgt spid="314"/>
                                        </p:tgtEl>
                                        <p:attrNameLst>
                                          <p:attrName>style.visibility</p:attrName>
                                        </p:attrNameLst>
                                      </p:cBhvr>
                                      <p:to>
                                        <p:strVal val="visible"/>
                                      </p:to>
                                    </p:set>
                                    <p:animEffect transition="in" filter="wipe(left)">
                                      <p:cBhvr>
                                        <p:cTn id="39" dur="800"/>
                                        <p:tgtEl>
                                          <p:spTgt spid="314"/>
                                        </p:tgtEl>
                                      </p:cBhvr>
                                    </p:animEffect>
                                  </p:childTnLst>
                                </p:cTn>
                              </p:par>
                              <p:par>
                                <p:cTn id="40" presetID="22" presetClass="entr" presetSubtype="8" fill="hold" grpId="12" nodeType="withEffect">
                                  <p:stCondLst>
                                    <p:cond delay="0"/>
                                  </p:stCondLst>
                                  <p:iterate>
                                    <p:tmAbs val="0"/>
                                  </p:iterate>
                                  <p:childTnLst>
                                    <p:set>
                                      <p:cBhvr>
                                        <p:cTn id="41" fill="hold"/>
                                        <p:tgtEl>
                                          <p:spTgt spid="308"/>
                                        </p:tgtEl>
                                        <p:attrNameLst>
                                          <p:attrName>style.visibility</p:attrName>
                                        </p:attrNameLst>
                                      </p:cBhvr>
                                      <p:to>
                                        <p:strVal val="visible"/>
                                      </p:to>
                                    </p:set>
                                    <p:animEffect transition="in" filter="wipe(left)">
                                      <p:cBhvr>
                                        <p:cTn id="42" dur="800"/>
                                        <p:tgtEl>
                                          <p:spTgt spid="308"/>
                                        </p:tgtEl>
                                      </p:cBhvr>
                                    </p:animEffect>
                                  </p:childTnLst>
                                </p:cTn>
                              </p:par>
                              <p:par>
                                <p:cTn id="43" presetID="22" presetClass="entr" presetSubtype="8" fill="hold" grpId="13" nodeType="withEffect">
                                  <p:stCondLst>
                                    <p:cond delay="0"/>
                                  </p:stCondLst>
                                  <p:iterate>
                                    <p:tmAbs val="0"/>
                                  </p:iterate>
                                  <p:childTnLst>
                                    <p:set>
                                      <p:cBhvr>
                                        <p:cTn id="44" fill="hold"/>
                                        <p:tgtEl>
                                          <p:spTgt spid="315"/>
                                        </p:tgtEl>
                                        <p:attrNameLst>
                                          <p:attrName>style.visibility</p:attrName>
                                        </p:attrNameLst>
                                      </p:cBhvr>
                                      <p:to>
                                        <p:strVal val="visible"/>
                                      </p:to>
                                    </p:set>
                                    <p:animEffect transition="in" filter="wipe(left)">
                                      <p:cBhvr>
                                        <p:cTn id="45" dur="800"/>
                                        <p:tgtEl>
                                          <p:spTgt spid="315"/>
                                        </p:tgtEl>
                                      </p:cBhvr>
                                    </p:animEffect>
                                  </p:childTnLst>
                                </p:cTn>
                              </p:par>
                              <p:par>
                                <p:cTn id="46" presetID="22" presetClass="entr" presetSubtype="8" fill="hold" grpId="14" nodeType="withEffect">
                                  <p:stCondLst>
                                    <p:cond delay="0"/>
                                  </p:stCondLst>
                                  <p:iterate>
                                    <p:tmAbs val="0"/>
                                  </p:iterate>
                                  <p:childTnLst>
                                    <p:set>
                                      <p:cBhvr>
                                        <p:cTn id="47" fill="hold"/>
                                        <p:tgtEl>
                                          <p:spTgt spid="311"/>
                                        </p:tgtEl>
                                        <p:attrNameLst>
                                          <p:attrName>style.visibility</p:attrName>
                                        </p:attrNameLst>
                                      </p:cBhvr>
                                      <p:to>
                                        <p:strVal val="visible"/>
                                      </p:to>
                                    </p:set>
                                    <p:animEffect transition="in" filter="wipe(left)">
                                      <p:cBhvr>
                                        <p:cTn id="48" dur="800"/>
                                        <p:tgtEl>
                                          <p:spTgt spid="311"/>
                                        </p:tgtEl>
                                      </p:cBhvr>
                                    </p:animEffect>
                                  </p:childTnLst>
                                </p:cTn>
                              </p:par>
                              <p:par>
                                <p:cTn id="49" presetID="22" presetClass="entr" presetSubtype="8" fill="hold" grpId="15" nodeType="withEffect">
                                  <p:stCondLst>
                                    <p:cond delay="0"/>
                                  </p:stCondLst>
                                  <p:iterate>
                                    <p:tmAbs val="0"/>
                                  </p:iterate>
                                  <p:childTnLst>
                                    <p:set>
                                      <p:cBhvr>
                                        <p:cTn id="50" fill="hold"/>
                                        <p:tgtEl>
                                          <p:spTgt spid="316"/>
                                        </p:tgtEl>
                                        <p:attrNameLst>
                                          <p:attrName>style.visibility</p:attrName>
                                        </p:attrNameLst>
                                      </p:cBhvr>
                                      <p:to>
                                        <p:strVal val="visible"/>
                                      </p:to>
                                    </p:set>
                                    <p:animEffect transition="in" filter="wipe(left)">
                                      <p:cBhvr>
                                        <p:cTn id="51" dur="800"/>
                                        <p:tgtEl>
                                          <p:spTgt spid="316"/>
                                        </p:tgtEl>
                                      </p:cBhvr>
                                    </p:animEffect>
                                  </p:childTnLst>
                                </p:cTn>
                              </p:par>
                              <p:par>
                                <p:cTn id="52" presetID="22" presetClass="entr" presetSubtype="8" fill="hold" grpId="16" nodeType="withEffect">
                                  <p:stCondLst>
                                    <p:cond delay="0"/>
                                  </p:stCondLst>
                                  <p:iterate>
                                    <p:tmAbs val="0"/>
                                  </p:iterate>
                                  <p:childTnLst>
                                    <p:set>
                                      <p:cBhvr>
                                        <p:cTn id="53" fill="hold"/>
                                        <p:tgtEl>
                                          <p:spTgt spid="312"/>
                                        </p:tgtEl>
                                        <p:attrNameLst>
                                          <p:attrName>style.visibility</p:attrName>
                                        </p:attrNameLst>
                                      </p:cBhvr>
                                      <p:to>
                                        <p:strVal val="visible"/>
                                      </p:to>
                                    </p:set>
                                    <p:animEffect transition="in" filter="wipe(left)">
                                      <p:cBhvr>
                                        <p:cTn id="54" dur="800"/>
                                        <p:tgtEl>
                                          <p:spTgt spid="312"/>
                                        </p:tgtEl>
                                      </p:cBhvr>
                                    </p:animEffect>
                                  </p:childTnLst>
                                </p:cTn>
                              </p:par>
                              <p:par>
                                <p:cTn id="55" presetID="22" presetClass="entr" presetSubtype="8" fill="hold" grpId="17" nodeType="withEffect">
                                  <p:stCondLst>
                                    <p:cond delay="0"/>
                                  </p:stCondLst>
                                  <p:iterate>
                                    <p:tmAbs val="0"/>
                                  </p:iterate>
                                  <p:childTnLst>
                                    <p:set>
                                      <p:cBhvr>
                                        <p:cTn id="56" fill="hold"/>
                                        <p:tgtEl>
                                          <p:spTgt spid="319"/>
                                        </p:tgtEl>
                                        <p:attrNameLst>
                                          <p:attrName>style.visibility</p:attrName>
                                        </p:attrNameLst>
                                      </p:cBhvr>
                                      <p:to>
                                        <p:strVal val="visible"/>
                                      </p:to>
                                    </p:set>
                                    <p:animEffect transition="in" filter="wipe(left)">
                                      <p:cBhvr>
                                        <p:cTn id="57" dur="800"/>
                                        <p:tgtEl>
                                          <p:spTgt spid="319"/>
                                        </p:tgtEl>
                                      </p:cBhvr>
                                    </p:animEffect>
                                  </p:childTnLst>
                                </p:cTn>
                              </p:par>
                              <p:par>
                                <p:cTn id="58" presetID="22" presetClass="entr" presetSubtype="8" fill="hold" grpId="18" nodeType="withEffect">
                                  <p:stCondLst>
                                    <p:cond delay="0"/>
                                  </p:stCondLst>
                                  <p:iterate>
                                    <p:tmAbs val="0"/>
                                  </p:iterate>
                                  <p:childTnLst>
                                    <p:set>
                                      <p:cBhvr>
                                        <p:cTn id="59" fill="hold"/>
                                        <p:tgtEl>
                                          <p:spTgt spid="322"/>
                                        </p:tgtEl>
                                        <p:attrNameLst>
                                          <p:attrName>style.visibility</p:attrName>
                                        </p:attrNameLst>
                                      </p:cBhvr>
                                      <p:to>
                                        <p:strVal val="visible"/>
                                      </p:to>
                                    </p:set>
                                    <p:animEffect transition="in" filter="wipe(left)">
                                      <p:cBhvr>
                                        <p:cTn id="60" dur="800"/>
                                        <p:tgtEl>
                                          <p:spTgt spid="322"/>
                                        </p:tgtEl>
                                      </p:cBhvr>
                                    </p:animEffect>
                                  </p:childTnLst>
                                </p:cTn>
                              </p:par>
                              <p:par>
                                <p:cTn id="61" presetID="22" presetClass="entr" presetSubtype="8" fill="hold" grpId="19" nodeType="withEffect">
                                  <p:stCondLst>
                                    <p:cond delay="0"/>
                                  </p:stCondLst>
                                  <p:iterate>
                                    <p:tmAbs val="0"/>
                                  </p:iterate>
                                  <p:childTnLst>
                                    <p:set>
                                      <p:cBhvr>
                                        <p:cTn id="62" fill="hold"/>
                                        <p:tgtEl>
                                          <p:spTgt spid="320"/>
                                        </p:tgtEl>
                                        <p:attrNameLst>
                                          <p:attrName>style.visibility</p:attrName>
                                        </p:attrNameLst>
                                      </p:cBhvr>
                                      <p:to>
                                        <p:strVal val="visible"/>
                                      </p:to>
                                    </p:set>
                                    <p:animEffect transition="in" filter="wipe(left)">
                                      <p:cBhvr>
                                        <p:cTn id="63" dur="8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1" animBg="1" advAuto="0"/>
      <p:bldP spid="305" grpId="9" animBg="1" advAuto="0"/>
      <p:bldP spid="306" grpId="2" animBg="1" advAuto="0"/>
      <p:bldP spid="307" grpId="4" animBg="1" advAuto="0"/>
      <p:bldP spid="308" grpId="12" animBg="1" advAuto="0"/>
      <p:bldP spid="309" grpId="3" animBg="1" advAuto="0"/>
      <p:bldP spid="310" grpId="10" animBg="1" advAuto="0"/>
      <p:bldP spid="311" grpId="14" animBg="1" advAuto="0"/>
      <p:bldP spid="312" grpId="16" animBg="1" advAuto="0"/>
      <p:bldP spid="313" grpId="5" animBg="1" advAuto="0"/>
      <p:bldP spid="314" grpId="11" animBg="1" advAuto="0"/>
      <p:bldP spid="315" grpId="13" animBg="1" advAuto="0"/>
      <p:bldP spid="316" grpId="15" animBg="1" advAuto="0"/>
      <p:bldP spid="317" grpId="6" animBg="1" advAuto="0"/>
      <p:bldP spid="318" grpId="8" animBg="1" advAuto="0"/>
      <p:bldP spid="319" grpId="17" animBg="1" advAuto="0"/>
      <p:bldP spid="320" grpId="19" animBg="1" advAuto="0"/>
      <p:bldP spid="321" grpId="7" animBg="1" advAuto="0"/>
      <p:bldP spid="322" grpId="18"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10. Le budget"/>
          <p:cNvSpPr txBox="1">
            <a:spLocks noGrp="1"/>
          </p:cNvSpPr>
          <p:nvPr>
            <p:ph type="ctrTitle"/>
          </p:nvPr>
        </p:nvSpPr>
        <p:spPr>
          <a:prstGeom prst="rect">
            <a:avLst/>
          </a:prstGeom>
        </p:spPr>
        <p:txBody>
          <a:bodyPr/>
          <a:lstStyle>
            <a:lvl1pPr algn="ctr" defTabSz="817244">
              <a:lnSpc>
                <a:spcPct val="100000"/>
              </a:lnSpc>
              <a:spcBef>
                <a:spcPts val="5800"/>
              </a:spcBef>
              <a:defRPr sz="7919" cap="none">
                <a:solidFill>
                  <a:schemeClr val="accent6">
                    <a:hueOff val="64508"/>
                    <a:satOff val="3195"/>
                    <a:lumOff val="-12691"/>
                  </a:schemeClr>
                </a:solidFill>
                <a:latin typeface="Futura"/>
                <a:ea typeface="Futura"/>
                <a:cs typeface="Futura"/>
                <a:sym typeface="Futura"/>
              </a:defRPr>
            </a:lvl1pPr>
          </a:lstStyle>
          <a:p>
            <a:r>
              <a:t>10. Le budget</a:t>
            </a:r>
          </a:p>
        </p:txBody>
      </p:sp>
      <p:sp>
        <p:nvSpPr>
          <p:cNvPr id="325" name="La base de données :…"/>
          <p:cNvSpPr txBox="1">
            <a:spLocks noGrp="1"/>
          </p:cNvSpPr>
          <p:nvPr>
            <p:ph type="subTitle" sz="quarter" idx="1"/>
          </p:nvPr>
        </p:nvSpPr>
        <p:spPr>
          <a:xfrm>
            <a:off x="2908300" y="2287709"/>
            <a:ext cx="5946926" cy="8555982"/>
          </a:xfrm>
          <a:prstGeom prst="rect">
            <a:avLst/>
          </a:prstGeom>
        </p:spPr>
        <p:txBody>
          <a:bodyPr/>
          <a:lstStyle/>
          <a:p>
            <a:pPr>
              <a:defRPr sz="5000"/>
            </a:pPr>
            <a:endParaRPr/>
          </a:p>
          <a:p>
            <a:pPr>
              <a:defRPr sz="5000"/>
            </a:pPr>
            <a:endParaRPr/>
          </a:p>
          <a:p>
            <a:pPr>
              <a:defRPr sz="5000"/>
            </a:pPr>
            <a:r>
              <a:t>La base de données :</a:t>
            </a:r>
          </a:p>
          <a:p>
            <a:pPr>
              <a:defRPr sz="5000"/>
            </a:pPr>
            <a:endParaRPr/>
          </a:p>
          <a:p>
            <a:pPr>
              <a:defRPr sz="5000"/>
            </a:pPr>
            <a:endParaRPr/>
          </a:p>
          <a:p>
            <a:pPr>
              <a:defRPr sz="5000"/>
            </a:pPr>
            <a:r>
              <a:t>L’hébergement  :</a:t>
            </a:r>
          </a:p>
          <a:p>
            <a:pPr>
              <a:defRPr sz="5000"/>
            </a:pPr>
            <a:endParaRPr/>
          </a:p>
          <a:p>
            <a:pPr>
              <a:defRPr sz="5000"/>
            </a:pPr>
            <a:endParaRPr/>
          </a:p>
          <a:p>
            <a:pPr>
              <a:defRPr sz="5000"/>
            </a:pPr>
            <a:r>
              <a:t>Système de paiement :</a:t>
            </a:r>
          </a:p>
        </p:txBody>
      </p:sp>
      <p:sp>
        <p:nvSpPr>
          <p:cNvPr id="326" name="ULMA Johann"/>
          <p:cNvSpPr txBox="1"/>
          <p:nvPr/>
        </p:nvSpPr>
        <p:spPr>
          <a:xfrm>
            <a:off x="17469789" y="13041472"/>
            <a:ext cx="5946926"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a:lnSpc>
                <a:spcPct val="120000"/>
              </a:lnSpc>
              <a:defRPr sz="3200"/>
            </a:lvl1pPr>
          </a:lstStyle>
          <a:p>
            <a:r>
              <a:t>ULMA Johann</a:t>
            </a:r>
          </a:p>
        </p:txBody>
      </p:sp>
      <p:sp>
        <p:nvSpPr>
          <p:cNvPr id="327" name="Projet 6 : Analysez les besoins de votre client pour son groupe de pizzerias"/>
          <p:cNvSpPr txBox="1"/>
          <p:nvPr/>
        </p:nvSpPr>
        <p:spPr>
          <a:xfrm>
            <a:off x="948837" y="13041472"/>
            <a:ext cx="13455519"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lnSpc>
                <a:spcPct val="120000"/>
              </a:lnSpc>
              <a:defRPr sz="3200"/>
            </a:lvl1pPr>
          </a:lstStyle>
          <a:p>
            <a:r>
              <a:t>Projet 6 : Analysez les besoins de votre client pour son groupe de pizzerias</a:t>
            </a:r>
          </a:p>
        </p:txBody>
      </p:sp>
      <p:pic>
        <p:nvPicPr>
          <p:cNvPr id="328" name="Image" descr="Image"/>
          <p:cNvPicPr>
            <a:picLocks noChangeAspect="1"/>
          </p:cNvPicPr>
          <p:nvPr/>
        </p:nvPicPr>
        <p:blipFill>
          <a:blip r:embed="rId2"/>
          <a:stretch>
            <a:fillRect/>
          </a:stretch>
        </p:blipFill>
        <p:spPr>
          <a:xfrm>
            <a:off x="593999" y="3020167"/>
            <a:ext cx="1780129" cy="2509675"/>
          </a:xfrm>
          <a:prstGeom prst="rect">
            <a:avLst/>
          </a:prstGeom>
          <a:ln w="12700">
            <a:miter lim="400000"/>
          </a:ln>
        </p:spPr>
      </p:pic>
      <p:sp>
        <p:nvSpPr>
          <p:cNvPr id="329" name="0 €"/>
          <p:cNvSpPr txBox="1"/>
          <p:nvPr/>
        </p:nvSpPr>
        <p:spPr>
          <a:xfrm>
            <a:off x="17123833" y="3509223"/>
            <a:ext cx="3441701" cy="177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lvl1pPr algn="l">
              <a:lnSpc>
                <a:spcPct val="120000"/>
              </a:lnSpc>
              <a:defRPr sz="10700"/>
            </a:lvl1pPr>
          </a:lstStyle>
          <a:p>
            <a:r>
              <a:t>0 €</a:t>
            </a:r>
          </a:p>
        </p:txBody>
      </p:sp>
      <p:pic>
        <p:nvPicPr>
          <p:cNvPr id="330" name="pngwing.com (6).png" descr="pngwing.com (6).png"/>
          <p:cNvPicPr>
            <a:picLocks noChangeAspect="1"/>
          </p:cNvPicPr>
          <p:nvPr/>
        </p:nvPicPr>
        <p:blipFill>
          <a:blip r:embed="rId3"/>
          <a:stretch>
            <a:fillRect/>
          </a:stretch>
        </p:blipFill>
        <p:spPr>
          <a:xfrm>
            <a:off x="10343632" y="2784212"/>
            <a:ext cx="3441701" cy="2581276"/>
          </a:xfrm>
          <a:prstGeom prst="rect">
            <a:avLst/>
          </a:prstGeom>
          <a:ln w="12700">
            <a:miter lim="400000"/>
          </a:ln>
        </p:spPr>
      </p:pic>
      <p:pic>
        <p:nvPicPr>
          <p:cNvPr id="331" name="1200px-Logo_infomaniak_bleu.svg.png" descr="1200px-Logo_infomaniak_bleu.svg.png"/>
          <p:cNvPicPr>
            <a:picLocks noChangeAspect="1"/>
          </p:cNvPicPr>
          <p:nvPr/>
        </p:nvPicPr>
        <p:blipFill>
          <a:blip r:embed="rId4"/>
          <a:stretch>
            <a:fillRect/>
          </a:stretch>
        </p:blipFill>
        <p:spPr>
          <a:xfrm>
            <a:off x="9000180" y="6624051"/>
            <a:ext cx="6128606" cy="817148"/>
          </a:xfrm>
          <a:prstGeom prst="rect">
            <a:avLst/>
          </a:prstGeom>
          <a:ln w="12700">
            <a:miter lim="400000"/>
          </a:ln>
        </p:spPr>
      </p:pic>
      <p:pic>
        <p:nvPicPr>
          <p:cNvPr id="332" name="téléchargement.png" descr="téléchargement.png"/>
          <p:cNvPicPr>
            <a:picLocks noChangeAspect="1"/>
          </p:cNvPicPr>
          <p:nvPr/>
        </p:nvPicPr>
        <p:blipFill>
          <a:blip r:embed="rId5"/>
          <a:stretch>
            <a:fillRect/>
          </a:stretch>
        </p:blipFill>
        <p:spPr>
          <a:xfrm>
            <a:off x="10076734" y="9324408"/>
            <a:ext cx="3975621" cy="763320"/>
          </a:xfrm>
          <a:prstGeom prst="rect">
            <a:avLst/>
          </a:prstGeom>
          <a:ln w="12700">
            <a:miter lim="400000"/>
          </a:ln>
        </p:spPr>
      </p:pic>
      <p:pic>
        <p:nvPicPr>
          <p:cNvPr id="333" name="Image" descr="Image"/>
          <p:cNvPicPr>
            <a:picLocks noChangeAspect="1"/>
          </p:cNvPicPr>
          <p:nvPr/>
        </p:nvPicPr>
        <p:blipFill>
          <a:blip r:embed="rId6"/>
          <a:stretch>
            <a:fillRect/>
          </a:stretch>
        </p:blipFill>
        <p:spPr>
          <a:xfrm>
            <a:off x="594847" y="6065267"/>
            <a:ext cx="1778433" cy="2216096"/>
          </a:xfrm>
          <a:prstGeom prst="rect">
            <a:avLst/>
          </a:prstGeom>
          <a:ln w="12700">
            <a:miter lim="400000"/>
          </a:ln>
        </p:spPr>
      </p:pic>
      <p:pic>
        <p:nvPicPr>
          <p:cNvPr id="334" name="kisspng-computer-icons-credit-card-payment-card-card-credit-payment-icon-5ab07afa3e0f61.1412811315215152582542.png" descr="kisspng-computer-icons-credit-card-payment-card-card-credit-payment-icon-5ab07afa3e0f61.1412811315215152582542.png"/>
          <p:cNvPicPr>
            <a:picLocks noChangeAspect="1"/>
          </p:cNvPicPr>
          <p:nvPr/>
        </p:nvPicPr>
        <p:blipFill>
          <a:blip r:embed="rId7"/>
          <a:stretch>
            <a:fillRect/>
          </a:stretch>
        </p:blipFill>
        <p:spPr>
          <a:xfrm>
            <a:off x="594847" y="8816787"/>
            <a:ext cx="1778433" cy="1778432"/>
          </a:xfrm>
          <a:prstGeom prst="rect">
            <a:avLst/>
          </a:prstGeom>
          <a:ln w="12700">
            <a:miter lim="400000"/>
          </a:ln>
        </p:spPr>
      </p:pic>
      <p:sp>
        <p:nvSpPr>
          <p:cNvPr id="335" name="6.2 €"/>
          <p:cNvSpPr txBox="1"/>
          <p:nvPr/>
        </p:nvSpPr>
        <p:spPr>
          <a:xfrm>
            <a:off x="16906118" y="6210718"/>
            <a:ext cx="3686723" cy="1778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lvl1pPr algn="l">
              <a:lnSpc>
                <a:spcPct val="120000"/>
              </a:lnSpc>
              <a:defRPr sz="10700"/>
            </a:lvl1pPr>
          </a:lstStyle>
          <a:p>
            <a:r>
              <a:t>6.2 €</a:t>
            </a:r>
          </a:p>
        </p:txBody>
      </p:sp>
      <p:sp>
        <p:nvSpPr>
          <p:cNvPr id="336" name="35 €"/>
          <p:cNvSpPr txBox="1"/>
          <p:nvPr/>
        </p:nvSpPr>
        <p:spPr>
          <a:xfrm>
            <a:off x="16906118" y="8791387"/>
            <a:ext cx="3686723" cy="177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lvl1pPr algn="l">
              <a:lnSpc>
                <a:spcPct val="120000"/>
              </a:lnSpc>
              <a:defRPr sz="10700"/>
            </a:lvl1pPr>
          </a:lstStyle>
          <a:p>
            <a:r>
              <a:t>35 €</a:t>
            </a:r>
          </a:p>
        </p:txBody>
      </p:sp>
      <p:sp>
        <p:nvSpPr>
          <p:cNvPr id="337" name="Coût Mensuel"/>
          <p:cNvSpPr txBox="1"/>
          <p:nvPr/>
        </p:nvSpPr>
        <p:spPr>
          <a:xfrm>
            <a:off x="16494881" y="2371499"/>
            <a:ext cx="4194440" cy="970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lvl1pPr algn="l">
              <a:lnSpc>
                <a:spcPct val="120000"/>
              </a:lnSpc>
              <a:defRPr sz="5400"/>
            </a:lvl1pPr>
          </a:lstStyle>
          <a:p>
            <a:r>
              <a:t>Coût Mensuel</a:t>
            </a:r>
          </a:p>
        </p:txBody>
      </p:sp>
      <p:sp>
        <p:nvSpPr>
          <p:cNvPr id="338" name="41.2 €"/>
          <p:cNvSpPr txBox="1"/>
          <p:nvPr/>
        </p:nvSpPr>
        <p:spPr>
          <a:xfrm>
            <a:off x="16748738" y="10929129"/>
            <a:ext cx="3686724" cy="1778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lvl1pPr algn="l">
              <a:lnSpc>
                <a:spcPct val="120000"/>
              </a:lnSpc>
              <a:defRPr sz="10700"/>
            </a:lvl1pPr>
          </a:lstStyle>
          <a:p>
            <a:r>
              <a:t>41.2 €</a:t>
            </a:r>
          </a:p>
        </p:txBody>
      </p:sp>
      <p:sp>
        <p:nvSpPr>
          <p:cNvPr id="339" name="Total Mensuel :"/>
          <p:cNvSpPr txBox="1"/>
          <p:nvPr/>
        </p:nvSpPr>
        <p:spPr>
          <a:xfrm>
            <a:off x="11819977" y="11333273"/>
            <a:ext cx="4569487" cy="970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lvl1pPr algn="l">
              <a:lnSpc>
                <a:spcPct val="120000"/>
              </a:lnSpc>
              <a:defRPr sz="5400"/>
            </a:lvl1pPr>
          </a:lstStyle>
          <a:p>
            <a:r>
              <a:t>Total Mensuel :</a:t>
            </a:r>
          </a:p>
        </p:txBody>
      </p:sp>
    </p:spTree>
  </p:cSld>
  <p:clrMapOvr>
    <a:masterClrMapping/>
  </p:clrMapOvr>
  <mc:AlternateContent xmlns:mc="http://schemas.openxmlformats.org/markup-compatibility/2006" xmlns:p14="http://schemas.microsoft.com/office/powerpoint/2010/main">
    <mc:Choice Requires="p14">
      <p:transition spd="med">
        <p:wipe dir="r"/>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328"/>
                                        </p:tgtEl>
                                        <p:attrNameLst>
                                          <p:attrName>style.visibility</p:attrName>
                                        </p:attrNameLst>
                                      </p:cBhvr>
                                      <p:to>
                                        <p:strVal val="visible"/>
                                      </p:to>
                                    </p:set>
                                    <p:animEffect transition="in" filter="wipe(left)">
                                      <p:cBhvr>
                                        <p:cTn id="7" dur="500"/>
                                        <p:tgtEl>
                                          <p:spTgt spid="328"/>
                                        </p:tgtEl>
                                      </p:cBhvr>
                                    </p:animEffect>
                                  </p:childTnLst>
                                </p:cTn>
                              </p:par>
                              <p:par>
                                <p:cTn id="8" presetID="22" presetClass="entr" presetSubtype="8" fill="hold" grpId="2" nodeType="withEffect">
                                  <p:stCondLst>
                                    <p:cond delay="0"/>
                                  </p:stCondLst>
                                  <p:iterate>
                                    <p:tmAbs val="0"/>
                                  </p:iterate>
                                  <p:childTnLst>
                                    <p:set>
                                      <p:cBhvr>
                                        <p:cTn id="9" fill="hold"/>
                                        <p:tgtEl>
                                          <p:spTgt spid="333"/>
                                        </p:tgtEl>
                                        <p:attrNameLst>
                                          <p:attrName>style.visibility</p:attrName>
                                        </p:attrNameLst>
                                      </p:cBhvr>
                                      <p:to>
                                        <p:strVal val="visible"/>
                                      </p:to>
                                    </p:set>
                                    <p:animEffect transition="in" filter="wipe(left)">
                                      <p:cBhvr>
                                        <p:cTn id="10" dur="500"/>
                                        <p:tgtEl>
                                          <p:spTgt spid="333"/>
                                        </p:tgtEl>
                                      </p:cBhvr>
                                    </p:animEffect>
                                  </p:childTnLst>
                                </p:cTn>
                              </p:par>
                              <p:par>
                                <p:cTn id="11" presetID="22" presetClass="entr" presetSubtype="8" fill="hold" grpId="3" nodeType="withEffect">
                                  <p:stCondLst>
                                    <p:cond delay="0"/>
                                  </p:stCondLst>
                                  <p:iterate>
                                    <p:tmAbs val="0"/>
                                  </p:iterate>
                                  <p:childTnLst>
                                    <p:set>
                                      <p:cBhvr>
                                        <p:cTn id="12" fill="hold"/>
                                        <p:tgtEl>
                                          <p:spTgt spid="334"/>
                                        </p:tgtEl>
                                        <p:attrNameLst>
                                          <p:attrName>style.visibility</p:attrName>
                                        </p:attrNameLst>
                                      </p:cBhvr>
                                      <p:to>
                                        <p:strVal val="visible"/>
                                      </p:to>
                                    </p:set>
                                    <p:animEffect transition="in" filter="wipe(left)">
                                      <p:cBhvr>
                                        <p:cTn id="13" dur="500"/>
                                        <p:tgtEl>
                                          <p:spTgt spid="334"/>
                                        </p:tgtEl>
                                      </p:cBhvr>
                                    </p:animEffect>
                                  </p:childTnLst>
                                </p:cTn>
                              </p:par>
                            </p:childTnLst>
                          </p:cTn>
                        </p:par>
                        <p:par>
                          <p:cTn id="14" fill="hold">
                            <p:stCondLst>
                              <p:cond delay="500"/>
                            </p:stCondLst>
                            <p:childTnLst>
                              <p:par>
                                <p:cTn id="15" presetID="22" presetClass="entr" presetSubtype="8" fill="hold" grpId="4" nodeType="afterEffect">
                                  <p:stCondLst>
                                    <p:cond delay="0"/>
                                  </p:stCondLst>
                                  <p:iterate>
                                    <p:tmAbs val="0"/>
                                  </p:iterate>
                                  <p:childTnLst>
                                    <p:set>
                                      <p:cBhvr>
                                        <p:cTn id="16" fill="hold"/>
                                        <p:tgtEl>
                                          <p:spTgt spid="325"/>
                                        </p:tgtEl>
                                        <p:attrNameLst>
                                          <p:attrName>style.visibility</p:attrName>
                                        </p:attrNameLst>
                                      </p:cBhvr>
                                      <p:to>
                                        <p:strVal val="visible"/>
                                      </p:to>
                                    </p:set>
                                    <p:animEffect transition="in" filter="wipe(left)">
                                      <p:cBhvr>
                                        <p:cTn id="17" dur="500"/>
                                        <p:tgtEl>
                                          <p:spTgt spid="325"/>
                                        </p:tgtEl>
                                      </p:cBhvr>
                                    </p:animEffect>
                                  </p:childTnLst>
                                </p:cTn>
                              </p:par>
                            </p:childTnLst>
                          </p:cTn>
                        </p:par>
                        <p:par>
                          <p:cTn id="18" fill="hold">
                            <p:stCondLst>
                              <p:cond delay="1000"/>
                            </p:stCondLst>
                            <p:childTnLst>
                              <p:par>
                                <p:cTn id="19" presetID="22" presetClass="entr" presetSubtype="8" fill="hold" grpId="5" nodeType="afterEffect">
                                  <p:stCondLst>
                                    <p:cond delay="0"/>
                                  </p:stCondLst>
                                  <p:iterate>
                                    <p:tmAbs val="0"/>
                                  </p:iterate>
                                  <p:childTnLst>
                                    <p:set>
                                      <p:cBhvr>
                                        <p:cTn id="20" fill="hold"/>
                                        <p:tgtEl>
                                          <p:spTgt spid="330"/>
                                        </p:tgtEl>
                                        <p:attrNameLst>
                                          <p:attrName>style.visibility</p:attrName>
                                        </p:attrNameLst>
                                      </p:cBhvr>
                                      <p:to>
                                        <p:strVal val="visible"/>
                                      </p:to>
                                    </p:set>
                                    <p:animEffect transition="in" filter="wipe(left)">
                                      <p:cBhvr>
                                        <p:cTn id="21" dur="500"/>
                                        <p:tgtEl>
                                          <p:spTgt spid="330"/>
                                        </p:tgtEl>
                                      </p:cBhvr>
                                    </p:animEffect>
                                  </p:childTnLst>
                                </p:cTn>
                              </p:par>
                            </p:childTnLst>
                          </p:cTn>
                        </p:par>
                        <p:par>
                          <p:cTn id="22" fill="hold">
                            <p:stCondLst>
                              <p:cond delay="1500"/>
                            </p:stCondLst>
                            <p:childTnLst>
                              <p:par>
                                <p:cTn id="23" presetID="22" presetClass="entr" presetSubtype="8" fill="hold" grpId="6" nodeType="afterEffect">
                                  <p:stCondLst>
                                    <p:cond delay="0"/>
                                  </p:stCondLst>
                                  <p:iterate>
                                    <p:tmAbs val="0"/>
                                  </p:iterate>
                                  <p:childTnLst>
                                    <p:set>
                                      <p:cBhvr>
                                        <p:cTn id="24" fill="hold"/>
                                        <p:tgtEl>
                                          <p:spTgt spid="331"/>
                                        </p:tgtEl>
                                        <p:attrNameLst>
                                          <p:attrName>style.visibility</p:attrName>
                                        </p:attrNameLst>
                                      </p:cBhvr>
                                      <p:to>
                                        <p:strVal val="visible"/>
                                      </p:to>
                                    </p:set>
                                    <p:animEffect transition="in" filter="wipe(left)">
                                      <p:cBhvr>
                                        <p:cTn id="25" dur="500"/>
                                        <p:tgtEl>
                                          <p:spTgt spid="331"/>
                                        </p:tgtEl>
                                      </p:cBhvr>
                                    </p:animEffect>
                                  </p:childTnLst>
                                </p:cTn>
                              </p:par>
                            </p:childTnLst>
                          </p:cTn>
                        </p:par>
                        <p:par>
                          <p:cTn id="26" fill="hold">
                            <p:stCondLst>
                              <p:cond delay="2000"/>
                            </p:stCondLst>
                            <p:childTnLst>
                              <p:par>
                                <p:cTn id="27" presetID="22" presetClass="entr" presetSubtype="8" fill="hold" grpId="7" nodeType="afterEffect">
                                  <p:stCondLst>
                                    <p:cond delay="0"/>
                                  </p:stCondLst>
                                  <p:iterate>
                                    <p:tmAbs val="0"/>
                                  </p:iterate>
                                  <p:childTnLst>
                                    <p:set>
                                      <p:cBhvr>
                                        <p:cTn id="28" fill="hold"/>
                                        <p:tgtEl>
                                          <p:spTgt spid="332"/>
                                        </p:tgtEl>
                                        <p:attrNameLst>
                                          <p:attrName>style.visibility</p:attrName>
                                        </p:attrNameLst>
                                      </p:cBhvr>
                                      <p:to>
                                        <p:strVal val="visible"/>
                                      </p:to>
                                    </p:set>
                                    <p:animEffect transition="in" filter="wipe(left)">
                                      <p:cBhvr>
                                        <p:cTn id="29" dur="500"/>
                                        <p:tgtEl>
                                          <p:spTgt spid="332"/>
                                        </p:tgtEl>
                                      </p:cBhvr>
                                    </p:animEffect>
                                  </p:childTnLst>
                                </p:cTn>
                              </p:par>
                            </p:childTnLst>
                          </p:cTn>
                        </p:par>
                        <p:par>
                          <p:cTn id="30" fill="hold">
                            <p:stCondLst>
                              <p:cond delay="2500"/>
                            </p:stCondLst>
                            <p:childTnLst>
                              <p:par>
                                <p:cTn id="31" presetID="22" presetClass="entr" presetSubtype="8" fill="hold" grpId="8" nodeType="afterEffect">
                                  <p:stCondLst>
                                    <p:cond delay="0"/>
                                  </p:stCondLst>
                                  <p:iterate>
                                    <p:tmAbs val="0"/>
                                  </p:iterate>
                                  <p:childTnLst>
                                    <p:set>
                                      <p:cBhvr>
                                        <p:cTn id="32" fill="hold"/>
                                        <p:tgtEl>
                                          <p:spTgt spid="337"/>
                                        </p:tgtEl>
                                        <p:attrNameLst>
                                          <p:attrName>style.visibility</p:attrName>
                                        </p:attrNameLst>
                                      </p:cBhvr>
                                      <p:to>
                                        <p:strVal val="visible"/>
                                      </p:to>
                                    </p:set>
                                    <p:animEffect transition="in" filter="wipe(left)">
                                      <p:cBhvr>
                                        <p:cTn id="33" dur="500"/>
                                        <p:tgtEl>
                                          <p:spTgt spid="337"/>
                                        </p:tgtEl>
                                      </p:cBhvr>
                                    </p:animEffect>
                                  </p:childTnLst>
                                </p:cTn>
                              </p:par>
                            </p:childTnLst>
                          </p:cTn>
                        </p:par>
                        <p:par>
                          <p:cTn id="34" fill="hold">
                            <p:stCondLst>
                              <p:cond delay="3000"/>
                            </p:stCondLst>
                            <p:childTnLst>
                              <p:par>
                                <p:cTn id="35" presetID="22" presetClass="entr" presetSubtype="8" fill="hold" grpId="9" nodeType="afterEffect">
                                  <p:stCondLst>
                                    <p:cond delay="0"/>
                                  </p:stCondLst>
                                  <p:iterate>
                                    <p:tmAbs val="0"/>
                                  </p:iterate>
                                  <p:childTnLst>
                                    <p:set>
                                      <p:cBhvr>
                                        <p:cTn id="36" fill="hold"/>
                                        <p:tgtEl>
                                          <p:spTgt spid="329"/>
                                        </p:tgtEl>
                                        <p:attrNameLst>
                                          <p:attrName>style.visibility</p:attrName>
                                        </p:attrNameLst>
                                      </p:cBhvr>
                                      <p:to>
                                        <p:strVal val="visible"/>
                                      </p:to>
                                    </p:set>
                                    <p:animEffect transition="in" filter="wipe(left)">
                                      <p:cBhvr>
                                        <p:cTn id="37" dur="500"/>
                                        <p:tgtEl>
                                          <p:spTgt spid="329"/>
                                        </p:tgtEl>
                                      </p:cBhvr>
                                    </p:animEffect>
                                  </p:childTnLst>
                                </p:cTn>
                              </p:par>
                            </p:childTnLst>
                          </p:cTn>
                        </p:par>
                        <p:par>
                          <p:cTn id="38" fill="hold">
                            <p:stCondLst>
                              <p:cond delay="3500"/>
                            </p:stCondLst>
                            <p:childTnLst>
                              <p:par>
                                <p:cTn id="39" presetID="22" presetClass="entr" presetSubtype="8" fill="hold" grpId="10" nodeType="afterEffect">
                                  <p:stCondLst>
                                    <p:cond delay="0"/>
                                  </p:stCondLst>
                                  <p:iterate>
                                    <p:tmAbs val="0"/>
                                  </p:iterate>
                                  <p:childTnLst>
                                    <p:set>
                                      <p:cBhvr>
                                        <p:cTn id="40" fill="hold"/>
                                        <p:tgtEl>
                                          <p:spTgt spid="335"/>
                                        </p:tgtEl>
                                        <p:attrNameLst>
                                          <p:attrName>style.visibility</p:attrName>
                                        </p:attrNameLst>
                                      </p:cBhvr>
                                      <p:to>
                                        <p:strVal val="visible"/>
                                      </p:to>
                                    </p:set>
                                    <p:animEffect transition="in" filter="wipe(left)">
                                      <p:cBhvr>
                                        <p:cTn id="41" dur="500"/>
                                        <p:tgtEl>
                                          <p:spTgt spid="335"/>
                                        </p:tgtEl>
                                      </p:cBhvr>
                                    </p:animEffect>
                                  </p:childTnLst>
                                </p:cTn>
                              </p:par>
                            </p:childTnLst>
                          </p:cTn>
                        </p:par>
                        <p:par>
                          <p:cTn id="42" fill="hold">
                            <p:stCondLst>
                              <p:cond delay="4000"/>
                            </p:stCondLst>
                            <p:childTnLst>
                              <p:par>
                                <p:cTn id="43" presetID="22" presetClass="entr" presetSubtype="8" fill="hold" grpId="11" nodeType="afterEffect">
                                  <p:stCondLst>
                                    <p:cond delay="0"/>
                                  </p:stCondLst>
                                  <p:iterate>
                                    <p:tmAbs val="0"/>
                                  </p:iterate>
                                  <p:childTnLst>
                                    <p:set>
                                      <p:cBhvr>
                                        <p:cTn id="44" fill="hold"/>
                                        <p:tgtEl>
                                          <p:spTgt spid="336"/>
                                        </p:tgtEl>
                                        <p:attrNameLst>
                                          <p:attrName>style.visibility</p:attrName>
                                        </p:attrNameLst>
                                      </p:cBhvr>
                                      <p:to>
                                        <p:strVal val="visible"/>
                                      </p:to>
                                    </p:set>
                                    <p:animEffect transition="in" filter="wipe(left)">
                                      <p:cBhvr>
                                        <p:cTn id="45" dur="500"/>
                                        <p:tgtEl>
                                          <p:spTgt spid="336"/>
                                        </p:tgtEl>
                                      </p:cBhvr>
                                    </p:animEffect>
                                  </p:childTnLst>
                                </p:cTn>
                              </p:par>
                            </p:childTnLst>
                          </p:cTn>
                        </p:par>
                        <p:par>
                          <p:cTn id="46" fill="hold">
                            <p:stCondLst>
                              <p:cond delay="4500"/>
                            </p:stCondLst>
                            <p:childTnLst>
                              <p:par>
                                <p:cTn id="47" presetID="22" presetClass="entr" presetSubtype="8" fill="hold" grpId="12" nodeType="afterEffect">
                                  <p:stCondLst>
                                    <p:cond delay="0"/>
                                  </p:stCondLst>
                                  <p:iterate>
                                    <p:tmAbs val="0"/>
                                  </p:iterate>
                                  <p:childTnLst>
                                    <p:set>
                                      <p:cBhvr>
                                        <p:cTn id="48" fill="hold"/>
                                        <p:tgtEl>
                                          <p:spTgt spid="339"/>
                                        </p:tgtEl>
                                        <p:attrNameLst>
                                          <p:attrName>style.visibility</p:attrName>
                                        </p:attrNameLst>
                                      </p:cBhvr>
                                      <p:to>
                                        <p:strVal val="visible"/>
                                      </p:to>
                                    </p:set>
                                    <p:animEffect transition="in" filter="wipe(left)">
                                      <p:cBhvr>
                                        <p:cTn id="49" dur="500"/>
                                        <p:tgtEl>
                                          <p:spTgt spid="339"/>
                                        </p:tgtEl>
                                      </p:cBhvr>
                                    </p:animEffect>
                                  </p:childTnLst>
                                </p:cTn>
                              </p:par>
                            </p:childTnLst>
                          </p:cTn>
                        </p:par>
                        <p:par>
                          <p:cTn id="50" fill="hold">
                            <p:stCondLst>
                              <p:cond delay="5000"/>
                            </p:stCondLst>
                            <p:childTnLst>
                              <p:par>
                                <p:cTn id="51" presetID="22" presetClass="entr" presetSubtype="8" fill="hold" grpId="13" nodeType="afterEffect">
                                  <p:stCondLst>
                                    <p:cond delay="0"/>
                                  </p:stCondLst>
                                  <p:iterate>
                                    <p:tmAbs val="0"/>
                                  </p:iterate>
                                  <p:childTnLst>
                                    <p:set>
                                      <p:cBhvr>
                                        <p:cTn id="52" fill="hold"/>
                                        <p:tgtEl>
                                          <p:spTgt spid="338"/>
                                        </p:tgtEl>
                                        <p:attrNameLst>
                                          <p:attrName>style.visibility</p:attrName>
                                        </p:attrNameLst>
                                      </p:cBhvr>
                                      <p:to>
                                        <p:strVal val="visible"/>
                                      </p:to>
                                    </p:set>
                                    <p:animEffect transition="in" filter="wipe(left)">
                                      <p:cBhvr>
                                        <p:cTn id="53" dur="500"/>
                                        <p:tgtEl>
                                          <p:spTgt spid="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4" animBg="1" advAuto="0"/>
      <p:bldP spid="328" grpId="1" animBg="1" advAuto="0"/>
      <p:bldP spid="329" grpId="9" animBg="1" advAuto="0"/>
      <p:bldP spid="330" grpId="5" animBg="1" advAuto="0"/>
      <p:bldP spid="331" grpId="6" animBg="1" advAuto="0"/>
      <p:bldP spid="332" grpId="7" animBg="1" advAuto="0"/>
      <p:bldP spid="333" grpId="2" animBg="1" advAuto="0"/>
      <p:bldP spid="334" grpId="3" animBg="1" advAuto="0"/>
      <p:bldP spid="335" grpId="10" animBg="1" advAuto="0"/>
      <p:bldP spid="336" grpId="11" animBg="1" advAuto="0"/>
      <p:bldP spid="337" grpId="8" animBg="1" advAuto="0"/>
      <p:bldP spid="338" grpId="13" animBg="1" advAuto="0"/>
      <p:bldP spid="339" grpId="12"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11. Conclusion"/>
          <p:cNvSpPr txBox="1">
            <a:spLocks noGrp="1"/>
          </p:cNvSpPr>
          <p:nvPr>
            <p:ph type="ctrTitle"/>
          </p:nvPr>
        </p:nvSpPr>
        <p:spPr>
          <a:prstGeom prst="rect">
            <a:avLst/>
          </a:prstGeom>
        </p:spPr>
        <p:txBody>
          <a:bodyPr/>
          <a:lstStyle>
            <a:lvl1pPr algn="ctr" defTabSz="817244">
              <a:lnSpc>
                <a:spcPct val="100000"/>
              </a:lnSpc>
              <a:spcBef>
                <a:spcPts val="5800"/>
              </a:spcBef>
              <a:defRPr sz="7919" cap="none">
                <a:solidFill>
                  <a:schemeClr val="accent6">
                    <a:hueOff val="64508"/>
                    <a:satOff val="3195"/>
                    <a:lumOff val="-12691"/>
                  </a:schemeClr>
                </a:solidFill>
                <a:latin typeface="Futura"/>
                <a:ea typeface="Futura"/>
                <a:cs typeface="Futura"/>
                <a:sym typeface="Futura"/>
              </a:defRPr>
            </a:lvl1pPr>
          </a:lstStyle>
          <a:p>
            <a:r>
              <a:t>11. Conclusion</a:t>
            </a:r>
          </a:p>
        </p:txBody>
      </p:sp>
      <p:sp>
        <p:nvSpPr>
          <p:cNvPr id="342" name="Notre architecture sera donc composée :…"/>
          <p:cNvSpPr txBox="1">
            <a:spLocks noGrp="1"/>
          </p:cNvSpPr>
          <p:nvPr>
            <p:ph type="subTitle" sz="half" idx="1"/>
          </p:nvPr>
        </p:nvSpPr>
        <p:spPr>
          <a:xfrm>
            <a:off x="952499" y="2275009"/>
            <a:ext cx="22479001" cy="5693001"/>
          </a:xfrm>
          <a:prstGeom prst="rect">
            <a:avLst/>
          </a:prstGeom>
        </p:spPr>
        <p:txBody>
          <a:bodyPr>
            <a:normAutofit lnSpcReduction="10000"/>
          </a:bodyPr>
          <a:lstStyle/>
          <a:p>
            <a:r>
              <a:rPr dirty="0"/>
              <a:t>Notre architecture sera </a:t>
            </a:r>
            <a:r>
              <a:rPr dirty="0" err="1"/>
              <a:t>donc</a:t>
            </a:r>
            <a:r>
              <a:rPr dirty="0"/>
              <a:t> </a:t>
            </a:r>
            <a:r>
              <a:rPr dirty="0" err="1"/>
              <a:t>composée</a:t>
            </a:r>
            <a:r>
              <a:rPr dirty="0"/>
              <a:t> :</a:t>
            </a:r>
          </a:p>
          <a:p>
            <a:endParaRPr dirty="0"/>
          </a:p>
          <a:p>
            <a:r>
              <a:rPr dirty="0"/>
              <a:t>- d’</a:t>
            </a:r>
            <a:r>
              <a:rPr b="1" dirty="0"/>
              <a:t>un site web responsive</a:t>
            </a:r>
            <a:r>
              <a:rPr dirty="0"/>
              <a:t> </a:t>
            </a:r>
            <a:r>
              <a:rPr b="1" dirty="0" err="1"/>
              <a:t>codé</a:t>
            </a:r>
            <a:r>
              <a:rPr b="1" dirty="0"/>
              <a:t> </a:t>
            </a:r>
            <a:r>
              <a:rPr b="1" dirty="0" err="1"/>
              <a:t>en</a:t>
            </a:r>
            <a:r>
              <a:rPr dirty="0"/>
              <a:t> </a:t>
            </a:r>
            <a:r>
              <a:rPr b="1" dirty="0"/>
              <a:t>HTML</a:t>
            </a:r>
            <a:r>
              <a:rPr dirty="0"/>
              <a:t> (structurer et </a:t>
            </a:r>
            <a:r>
              <a:rPr dirty="0" err="1"/>
              <a:t>mettre</a:t>
            </a:r>
            <a:r>
              <a:rPr dirty="0"/>
              <a:t> </a:t>
            </a:r>
            <a:r>
              <a:rPr dirty="0" err="1"/>
              <a:t>en</a:t>
            </a:r>
            <a:r>
              <a:rPr dirty="0"/>
              <a:t> </a:t>
            </a:r>
            <a:r>
              <a:rPr dirty="0" err="1"/>
              <a:t>forme</a:t>
            </a:r>
            <a:r>
              <a:rPr dirty="0"/>
              <a:t> le </a:t>
            </a:r>
            <a:r>
              <a:rPr dirty="0" err="1"/>
              <a:t>contenu</a:t>
            </a:r>
            <a:r>
              <a:rPr dirty="0"/>
              <a:t> de la page), </a:t>
            </a:r>
            <a:r>
              <a:rPr b="1" dirty="0"/>
              <a:t>CSS</a:t>
            </a:r>
            <a:r>
              <a:rPr dirty="0"/>
              <a:t> (mise </a:t>
            </a:r>
            <a:r>
              <a:rPr dirty="0" err="1"/>
              <a:t>en</a:t>
            </a:r>
            <a:r>
              <a:rPr dirty="0"/>
              <a:t> </a:t>
            </a:r>
            <a:r>
              <a:rPr dirty="0" err="1"/>
              <a:t>forme</a:t>
            </a:r>
            <a:r>
              <a:rPr dirty="0"/>
              <a:t> du style de la page) et du </a:t>
            </a:r>
            <a:r>
              <a:rPr b="1" dirty="0" err="1"/>
              <a:t>Javascript</a:t>
            </a:r>
            <a:r>
              <a:rPr dirty="0"/>
              <a:t> (</a:t>
            </a:r>
            <a:r>
              <a:rPr dirty="0" err="1"/>
              <a:t>rendre</a:t>
            </a:r>
            <a:r>
              <a:rPr dirty="0"/>
              <a:t> les pages web interactives) </a:t>
            </a:r>
            <a:r>
              <a:rPr dirty="0" err="1"/>
              <a:t>encadré</a:t>
            </a:r>
            <a:r>
              <a:rPr dirty="0"/>
              <a:t> par le Framework </a:t>
            </a:r>
            <a:r>
              <a:rPr b="1" dirty="0"/>
              <a:t>Angular</a:t>
            </a:r>
            <a:r>
              <a:rPr dirty="0"/>
              <a:t> (qui suit le patron </a:t>
            </a:r>
            <a:r>
              <a:rPr dirty="0" err="1"/>
              <a:t>d’architecture</a:t>
            </a:r>
            <a:r>
              <a:rPr dirty="0"/>
              <a:t> MVC).</a:t>
            </a:r>
          </a:p>
          <a:p>
            <a:r>
              <a:rPr dirty="0"/>
              <a:t>- </a:t>
            </a:r>
            <a:r>
              <a:rPr b="1" dirty="0" err="1"/>
              <a:t>L’application</a:t>
            </a:r>
            <a:r>
              <a:rPr dirty="0"/>
              <a:t> </a:t>
            </a:r>
            <a:r>
              <a:rPr b="1" dirty="0" err="1"/>
              <a:t>elle</a:t>
            </a:r>
            <a:r>
              <a:rPr b="1" dirty="0"/>
              <a:t> sera </a:t>
            </a:r>
            <a:r>
              <a:rPr b="1" dirty="0" err="1"/>
              <a:t>codé</a:t>
            </a:r>
            <a:r>
              <a:rPr b="1" dirty="0"/>
              <a:t> </a:t>
            </a:r>
            <a:r>
              <a:rPr b="1" dirty="0" err="1"/>
              <a:t>en</a:t>
            </a:r>
            <a:r>
              <a:rPr b="1" dirty="0"/>
              <a:t> Swift</a:t>
            </a:r>
            <a:r>
              <a:rPr dirty="0"/>
              <a:t> 5.3 et compatible iPhone, iPad et MacOS. </a:t>
            </a:r>
            <a:r>
              <a:rPr dirty="0" err="1"/>
              <a:t>L’équipe</a:t>
            </a:r>
            <a:r>
              <a:rPr dirty="0"/>
              <a:t> a </a:t>
            </a:r>
            <a:r>
              <a:rPr dirty="0" err="1"/>
              <a:t>accès</a:t>
            </a:r>
            <a:r>
              <a:rPr dirty="0"/>
              <a:t> </a:t>
            </a:r>
            <a:r>
              <a:rPr dirty="0" err="1"/>
              <a:t>à</a:t>
            </a:r>
            <a:r>
              <a:rPr dirty="0"/>
              <a:t> la </a:t>
            </a:r>
            <a:r>
              <a:rPr dirty="0" err="1"/>
              <a:t>même</a:t>
            </a:r>
            <a:r>
              <a:rPr dirty="0"/>
              <a:t> application </a:t>
            </a:r>
            <a:r>
              <a:rPr dirty="0" err="1"/>
              <a:t>mais</a:t>
            </a:r>
            <a:r>
              <a:rPr dirty="0"/>
              <a:t> avec des </a:t>
            </a:r>
            <a:r>
              <a:rPr dirty="0" err="1"/>
              <a:t>niveau</a:t>
            </a:r>
            <a:r>
              <a:rPr dirty="0"/>
              <a:t> </a:t>
            </a:r>
            <a:r>
              <a:rPr dirty="0" err="1"/>
              <a:t>d’accès</a:t>
            </a:r>
            <a:r>
              <a:rPr dirty="0"/>
              <a:t> </a:t>
            </a:r>
            <a:r>
              <a:rPr dirty="0" err="1"/>
              <a:t>différents</a:t>
            </a:r>
            <a:r>
              <a:rPr dirty="0"/>
              <a:t> (</a:t>
            </a:r>
            <a:r>
              <a:rPr dirty="0" err="1"/>
              <a:t>l’équipement</a:t>
            </a:r>
            <a:r>
              <a:rPr dirty="0"/>
              <a:t> de </a:t>
            </a:r>
            <a:r>
              <a:rPr dirty="0" err="1"/>
              <a:t>l’équipe</a:t>
            </a:r>
            <a:r>
              <a:rPr dirty="0"/>
              <a:t> sera du matériel Apple).</a:t>
            </a:r>
          </a:p>
          <a:p>
            <a:endParaRPr dirty="0"/>
          </a:p>
          <a:p>
            <a:r>
              <a:rPr dirty="0" err="1"/>
              <a:t>L’architecture</a:t>
            </a:r>
            <a:r>
              <a:rPr dirty="0"/>
              <a:t> </a:t>
            </a:r>
            <a:r>
              <a:rPr dirty="0" err="1"/>
              <a:t>est</a:t>
            </a:r>
            <a:r>
              <a:rPr dirty="0"/>
              <a:t> </a:t>
            </a:r>
            <a:r>
              <a:rPr dirty="0" err="1"/>
              <a:t>composé</a:t>
            </a:r>
            <a:r>
              <a:rPr dirty="0"/>
              <a:t> </a:t>
            </a:r>
            <a:r>
              <a:rPr dirty="0" err="1"/>
              <a:t>d’</a:t>
            </a:r>
            <a:r>
              <a:rPr b="1" dirty="0" err="1"/>
              <a:t>une</a:t>
            </a:r>
            <a:r>
              <a:rPr b="1" dirty="0"/>
              <a:t> base de </a:t>
            </a:r>
            <a:r>
              <a:rPr b="1" dirty="0" err="1"/>
              <a:t>données</a:t>
            </a:r>
            <a:r>
              <a:rPr b="1" dirty="0"/>
              <a:t> sous MySQL et d’un </a:t>
            </a:r>
            <a:r>
              <a:rPr b="1" dirty="0" err="1"/>
              <a:t>Système</a:t>
            </a:r>
            <a:r>
              <a:rPr b="1" dirty="0"/>
              <a:t> de </a:t>
            </a:r>
            <a:r>
              <a:rPr b="1" dirty="0" err="1"/>
              <a:t>Paiement</a:t>
            </a:r>
            <a:r>
              <a:rPr b="1" dirty="0"/>
              <a:t> via </a:t>
            </a:r>
            <a:r>
              <a:rPr b="1" dirty="0" err="1"/>
              <a:t>Monext</a:t>
            </a:r>
            <a:r>
              <a:rPr b="1" dirty="0"/>
              <a:t> </a:t>
            </a:r>
            <a:r>
              <a:rPr dirty="0"/>
              <a:t>qui </a:t>
            </a:r>
            <a:r>
              <a:rPr dirty="0" err="1"/>
              <a:t>est</a:t>
            </a:r>
            <a:r>
              <a:rPr dirty="0"/>
              <a:t> un </a:t>
            </a:r>
            <a:r>
              <a:rPr dirty="0" err="1"/>
              <a:t>acteur</a:t>
            </a:r>
            <a:r>
              <a:rPr dirty="0"/>
              <a:t> </a:t>
            </a:r>
            <a:r>
              <a:rPr dirty="0" err="1"/>
              <a:t>Français</a:t>
            </a:r>
            <a:r>
              <a:rPr dirty="0"/>
              <a:t> </a:t>
            </a:r>
            <a:r>
              <a:rPr dirty="0" err="1"/>
              <a:t>reconnu</a:t>
            </a:r>
            <a:r>
              <a:rPr dirty="0"/>
              <a:t> des transactions </a:t>
            </a:r>
            <a:r>
              <a:rPr dirty="0" err="1"/>
              <a:t>électroniques</a:t>
            </a:r>
            <a:r>
              <a:rPr dirty="0"/>
              <a:t> de </a:t>
            </a:r>
            <a:r>
              <a:rPr dirty="0" err="1"/>
              <a:t>paiement</a:t>
            </a:r>
            <a:r>
              <a:rPr dirty="0"/>
              <a:t>.</a:t>
            </a:r>
          </a:p>
        </p:txBody>
      </p:sp>
      <p:sp>
        <p:nvSpPr>
          <p:cNvPr id="343" name="ULMA Johann"/>
          <p:cNvSpPr txBox="1"/>
          <p:nvPr/>
        </p:nvSpPr>
        <p:spPr>
          <a:xfrm>
            <a:off x="17469789" y="13041472"/>
            <a:ext cx="5946926"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a:lnSpc>
                <a:spcPct val="120000"/>
              </a:lnSpc>
              <a:defRPr sz="3200"/>
            </a:lvl1pPr>
          </a:lstStyle>
          <a:p>
            <a:r>
              <a:t>ULMA Johann</a:t>
            </a:r>
          </a:p>
        </p:txBody>
      </p:sp>
      <p:sp>
        <p:nvSpPr>
          <p:cNvPr id="344" name="Projet 6 : Analysez les besoins de votre client pour son groupe de pizzerias"/>
          <p:cNvSpPr txBox="1"/>
          <p:nvPr/>
        </p:nvSpPr>
        <p:spPr>
          <a:xfrm>
            <a:off x="948837" y="13041472"/>
            <a:ext cx="13455519"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lnSpc>
                <a:spcPct val="120000"/>
              </a:lnSpc>
              <a:defRPr sz="3200"/>
            </a:lvl1pPr>
          </a:lstStyle>
          <a:p>
            <a:r>
              <a:t>Projet 6 : Analysez les besoins de votre client pour son groupe de pizzerias</a:t>
            </a:r>
          </a:p>
        </p:txBody>
      </p:sp>
      <p:sp>
        <p:nvSpPr>
          <p:cNvPr id="345" name="Il s’agit d’une solution de paiement online conçue pour que vos clients se reconnaissent dans l’expérience de paiement que vous leur offrez.…"/>
          <p:cNvSpPr txBox="1"/>
          <p:nvPr/>
        </p:nvSpPr>
        <p:spPr>
          <a:xfrm>
            <a:off x="952500" y="8113328"/>
            <a:ext cx="22479000" cy="23668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800735">
              <a:lnSpc>
                <a:spcPct val="120000"/>
              </a:lnSpc>
              <a:defRPr sz="3104"/>
            </a:pPr>
            <a:r>
              <a:rPr dirty="0"/>
              <a:t>Il </a:t>
            </a:r>
            <a:r>
              <a:rPr dirty="0" err="1"/>
              <a:t>s’agit</a:t>
            </a:r>
            <a:r>
              <a:rPr dirty="0"/>
              <a:t> </a:t>
            </a:r>
            <a:r>
              <a:rPr dirty="0" err="1"/>
              <a:t>d’une</a:t>
            </a:r>
            <a:r>
              <a:rPr dirty="0"/>
              <a:t> solution de </a:t>
            </a:r>
            <a:r>
              <a:rPr dirty="0" err="1"/>
              <a:t>paiement</a:t>
            </a:r>
            <a:r>
              <a:rPr dirty="0"/>
              <a:t> online </a:t>
            </a:r>
            <a:r>
              <a:rPr dirty="0" err="1"/>
              <a:t>conçue</a:t>
            </a:r>
            <a:r>
              <a:rPr dirty="0"/>
              <a:t> pour que </a:t>
            </a:r>
            <a:r>
              <a:rPr dirty="0" err="1"/>
              <a:t>vos</a:t>
            </a:r>
            <a:r>
              <a:rPr dirty="0"/>
              <a:t> clients se </a:t>
            </a:r>
            <a:r>
              <a:rPr dirty="0" err="1"/>
              <a:t>reconnaissent</a:t>
            </a:r>
            <a:r>
              <a:rPr dirty="0"/>
              <a:t> dans </a:t>
            </a:r>
            <a:r>
              <a:rPr dirty="0" err="1"/>
              <a:t>l’expérience</a:t>
            </a:r>
            <a:r>
              <a:rPr dirty="0"/>
              <a:t> de </a:t>
            </a:r>
            <a:r>
              <a:rPr dirty="0" err="1"/>
              <a:t>paiement</a:t>
            </a:r>
            <a:r>
              <a:rPr dirty="0"/>
              <a:t> que </a:t>
            </a:r>
            <a:r>
              <a:rPr dirty="0" err="1"/>
              <a:t>vous</a:t>
            </a:r>
            <a:r>
              <a:rPr dirty="0"/>
              <a:t> </a:t>
            </a:r>
            <a:r>
              <a:rPr dirty="0" err="1"/>
              <a:t>leur</a:t>
            </a:r>
            <a:r>
              <a:rPr dirty="0"/>
              <a:t> </a:t>
            </a:r>
            <a:r>
              <a:rPr dirty="0" err="1"/>
              <a:t>offrez</a:t>
            </a:r>
            <a:r>
              <a:rPr dirty="0"/>
              <a:t>. </a:t>
            </a:r>
          </a:p>
          <a:p>
            <a:pPr algn="l" defTabSz="800735">
              <a:lnSpc>
                <a:spcPct val="120000"/>
              </a:lnSpc>
              <a:defRPr sz="3104"/>
            </a:pPr>
            <a:endParaRPr dirty="0"/>
          </a:p>
          <a:p>
            <a:pPr algn="l" defTabSz="800735">
              <a:lnSpc>
                <a:spcPct val="120000"/>
              </a:lnSpc>
              <a:defRPr sz="3104" i="1"/>
            </a:pPr>
            <a:r>
              <a:rPr dirty="0"/>
              <a:t>Une étude </a:t>
            </a:r>
            <a:r>
              <a:rPr dirty="0" err="1"/>
              <a:t>relayée</a:t>
            </a:r>
            <a:r>
              <a:rPr dirty="0"/>
              <a:t> par </a:t>
            </a:r>
            <a:r>
              <a:rPr dirty="0" err="1"/>
              <a:t>Potloc</a:t>
            </a:r>
            <a:r>
              <a:rPr dirty="0"/>
              <a:t> </a:t>
            </a:r>
            <a:r>
              <a:rPr dirty="0" err="1"/>
              <a:t>disait</a:t>
            </a:r>
            <a:r>
              <a:rPr dirty="0"/>
              <a:t> </a:t>
            </a:r>
            <a:r>
              <a:rPr dirty="0" err="1"/>
              <a:t>notamment</a:t>
            </a:r>
            <a:r>
              <a:rPr dirty="0"/>
              <a:t> que le segment « de la </a:t>
            </a:r>
            <a:r>
              <a:rPr dirty="0" err="1"/>
              <a:t>clientèle</a:t>
            </a:r>
            <a:r>
              <a:rPr dirty="0"/>
              <a:t> </a:t>
            </a:r>
            <a:r>
              <a:rPr dirty="0" err="1"/>
              <a:t>en</a:t>
            </a:r>
            <a:r>
              <a:rPr dirty="0"/>
              <a:t> </a:t>
            </a:r>
            <a:r>
              <a:rPr dirty="0" err="1"/>
              <a:t>ligne</a:t>
            </a:r>
            <a:r>
              <a:rPr dirty="0"/>
              <a:t>, sera </a:t>
            </a:r>
            <a:r>
              <a:rPr dirty="0" err="1"/>
              <a:t>fortement</a:t>
            </a:r>
            <a:r>
              <a:rPr dirty="0"/>
              <a:t> </a:t>
            </a:r>
            <a:r>
              <a:rPr dirty="0" err="1"/>
              <a:t>ou</a:t>
            </a:r>
            <a:r>
              <a:rPr dirty="0"/>
              <a:t> </a:t>
            </a:r>
            <a:r>
              <a:rPr dirty="0" err="1"/>
              <a:t>très</a:t>
            </a:r>
            <a:r>
              <a:rPr dirty="0"/>
              <a:t> </a:t>
            </a:r>
            <a:r>
              <a:rPr dirty="0" err="1"/>
              <a:t>fortement</a:t>
            </a:r>
            <a:r>
              <a:rPr dirty="0"/>
              <a:t> </a:t>
            </a:r>
            <a:r>
              <a:rPr dirty="0" err="1"/>
              <a:t>dissuadé</a:t>
            </a:r>
            <a:r>
              <a:rPr dirty="0"/>
              <a:t> </a:t>
            </a:r>
            <a:r>
              <a:rPr dirty="0" err="1"/>
              <a:t>d’acheter</a:t>
            </a:r>
            <a:r>
              <a:rPr dirty="0"/>
              <a:t> </a:t>
            </a:r>
            <a:r>
              <a:rPr dirty="0" err="1"/>
              <a:t>en</a:t>
            </a:r>
            <a:r>
              <a:rPr dirty="0"/>
              <a:t> </a:t>
            </a:r>
            <a:r>
              <a:rPr dirty="0" err="1"/>
              <a:t>magasin</a:t>
            </a:r>
            <a:r>
              <a:rPr dirty="0"/>
              <a:t> chez </a:t>
            </a:r>
            <a:r>
              <a:rPr dirty="0" err="1"/>
              <a:t>une</a:t>
            </a:r>
            <a:r>
              <a:rPr dirty="0"/>
              <a:t> compagnie qui </a:t>
            </a:r>
            <a:r>
              <a:rPr dirty="0" err="1"/>
              <a:t>n’offre</a:t>
            </a:r>
            <a:r>
              <a:rPr dirty="0"/>
              <a:t> pas </a:t>
            </a:r>
            <a:r>
              <a:rPr dirty="0" err="1"/>
              <a:t>d’informations</a:t>
            </a:r>
            <a:r>
              <a:rPr dirty="0"/>
              <a:t> quant au stock disponible. »</a:t>
            </a:r>
          </a:p>
        </p:txBody>
      </p:sp>
      <p:sp>
        <p:nvSpPr>
          <p:cNvPr id="346" name="Enfin le choix de l’hébergeur s’est porté sur Infomaniak pour des raisons de fiabilité, des garanties techniques et d’un excellent rapport qualité - prix."/>
          <p:cNvSpPr txBox="1"/>
          <p:nvPr/>
        </p:nvSpPr>
        <p:spPr>
          <a:xfrm>
            <a:off x="952500" y="10911047"/>
            <a:ext cx="22479000" cy="1408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lnSpc>
                <a:spcPct val="120000"/>
              </a:lnSpc>
              <a:defRPr sz="3200"/>
            </a:pPr>
            <a:r>
              <a:rPr dirty="0" err="1"/>
              <a:t>Enfin</a:t>
            </a:r>
            <a:r>
              <a:rPr b="1" dirty="0"/>
              <a:t> le </a:t>
            </a:r>
            <a:r>
              <a:rPr b="1" dirty="0" err="1"/>
              <a:t>choix</a:t>
            </a:r>
            <a:r>
              <a:rPr b="1" dirty="0"/>
              <a:t> de </a:t>
            </a:r>
            <a:r>
              <a:rPr b="1" dirty="0" err="1"/>
              <a:t>l’hébergeur</a:t>
            </a:r>
            <a:r>
              <a:rPr b="1" dirty="0"/>
              <a:t> </a:t>
            </a:r>
            <a:r>
              <a:rPr b="1" dirty="0" err="1"/>
              <a:t>s’est</a:t>
            </a:r>
            <a:r>
              <a:rPr b="1" dirty="0"/>
              <a:t> </a:t>
            </a:r>
            <a:r>
              <a:rPr b="1" dirty="0" err="1"/>
              <a:t>porté</a:t>
            </a:r>
            <a:r>
              <a:rPr b="1" dirty="0"/>
              <a:t> sur </a:t>
            </a:r>
            <a:r>
              <a:rPr b="1" dirty="0" err="1"/>
              <a:t>Infomaniak</a:t>
            </a:r>
            <a:r>
              <a:rPr dirty="0"/>
              <a:t> pour des raisons de </a:t>
            </a:r>
            <a:r>
              <a:rPr dirty="0" err="1"/>
              <a:t>fiabilité</a:t>
            </a:r>
            <a:r>
              <a:rPr dirty="0"/>
              <a:t>, des </a:t>
            </a:r>
            <a:r>
              <a:rPr dirty="0" err="1"/>
              <a:t>garanties</a:t>
            </a:r>
            <a:r>
              <a:rPr dirty="0"/>
              <a:t> techniques et d’un excellent rapport </a:t>
            </a:r>
            <a:r>
              <a:rPr dirty="0" err="1"/>
              <a:t>qualité</a:t>
            </a:r>
            <a:r>
              <a:rPr dirty="0"/>
              <a:t> - prix.</a:t>
            </a:r>
          </a:p>
        </p:txBody>
      </p:sp>
    </p:spTree>
  </p:cSld>
  <p:clrMapOvr>
    <a:masterClrMapping/>
  </p:clrMapOvr>
  <mc:AlternateContent xmlns:mc="http://schemas.openxmlformats.org/markup-compatibility/2006" xmlns:p14="http://schemas.microsoft.com/office/powerpoint/2010/main">
    <mc:Choice Requires="p14">
      <p:transition spd="med">
        <p:wipe dir="r"/>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34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childTnLst>
                                    <p:set>
                                      <p:cBhvr>
                                        <p:cTn id="9" fill="hold"/>
                                        <p:tgtEl>
                                          <p:spTgt spid="34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childTnLst>
                                    <p:set>
                                      <p:cBhvr>
                                        <p:cTn id="12"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 grpId="1" animBg="1" autoUpdateAnimBg="0" advAuto="0"/>
      <p:bldP spid="345" grpId="2" animBg="1" advAuto="0"/>
      <p:bldP spid="346" grpId="3"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OMMAIRE"/>
          <p:cNvSpPr txBox="1">
            <a:spLocks noGrp="1"/>
          </p:cNvSpPr>
          <p:nvPr>
            <p:ph type="ctrTitle"/>
          </p:nvPr>
        </p:nvSpPr>
        <p:spPr>
          <a:xfrm>
            <a:off x="952500" y="769589"/>
            <a:ext cx="22479000" cy="1315184"/>
          </a:xfrm>
          <a:prstGeom prst="rect">
            <a:avLst/>
          </a:prstGeom>
        </p:spPr>
        <p:txBody>
          <a:bodyPr/>
          <a:lstStyle>
            <a:lvl1pPr>
              <a:defRPr sz="8000">
                <a:solidFill>
                  <a:srgbClr val="4DA116"/>
                </a:solidFill>
              </a:defRPr>
            </a:lvl1pPr>
          </a:lstStyle>
          <a:p>
            <a:r>
              <a:t>SOMMAIRE</a:t>
            </a:r>
          </a:p>
        </p:txBody>
      </p:sp>
      <p:sp>
        <p:nvSpPr>
          <p:cNvPr id="135" name="Cadre du projet…"/>
          <p:cNvSpPr txBox="1">
            <a:spLocks noGrp="1"/>
          </p:cNvSpPr>
          <p:nvPr>
            <p:ph type="subTitle" idx="1"/>
          </p:nvPr>
        </p:nvSpPr>
        <p:spPr>
          <a:xfrm>
            <a:off x="1608071" y="2251957"/>
            <a:ext cx="21847477" cy="10736240"/>
          </a:xfrm>
          <a:prstGeom prst="rect">
            <a:avLst/>
          </a:prstGeom>
        </p:spPr>
        <p:txBody>
          <a:bodyPr/>
          <a:lstStyle/>
          <a:p>
            <a:pPr marL="499606" indent="-499606" defTabSz="718184">
              <a:buSzPct val="100000"/>
              <a:buAutoNum type="arabicPeriod"/>
              <a:defRPr sz="4437">
                <a:solidFill>
                  <a:schemeClr val="accent6">
                    <a:hueOff val="64508"/>
                    <a:satOff val="3195"/>
                    <a:lumOff val="-12691"/>
                  </a:schemeClr>
                </a:solidFill>
                <a:latin typeface="Futura"/>
                <a:ea typeface="Futura"/>
                <a:cs typeface="Futura"/>
                <a:sym typeface="Futura"/>
              </a:defRPr>
            </a:pPr>
            <a:r>
              <a:rPr dirty="0"/>
              <a:t>  Cadre du </a:t>
            </a:r>
            <a:r>
              <a:rPr dirty="0" err="1"/>
              <a:t>projet</a:t>
            </a:r>
            <a:endParaRPr dirty="0"/>
          </a:p>
          <a:p>
            <a:pPr marL="499606" indent="-499606" defTabSz="718184">
              <a:buSzPct val="100000"/>
              <a:buAutoNum type="arabicPeriod"/>
              <a:defRPr sz="4437">
                <a:solidFill>
                  <a:schemeClr val="accent6">
                    <a:hueOff val="64508"/>
                    <a:satOff val="3195"/>
                    <a:lumOff val="-12691"/>
                  </a:schemeClr>
                </a:solidFill>
                <a:latin typeface="Futura"/>
                <a:ea typeface="Futura"/>
                <a:cs typeface="Futura"/>
                <a:sym typeface="Futura"/>
              </a:defRPr>
            </a:pPr>
            <a:r>
              <a:rPr dirty="0"/>
              <a:t>  Les </a:t>
            </a:r>
            <a:r>
              <a:rPr dirty="0" err="1"/>
              <a:t>acteurs</a:t>
            </a:r>
            <a:r>
              <a:rPr dirty="0"/>
              <a:t> et les </a:t>
            </a:r>
            <a:r>
              <a:rPr dirty="0" err="1"/>
              <a:t>fonctionnalités</a:t>
            </a:r>
            <a:endParaRPr dirty="0"/>
          </a:p>
          <a:p>
            <a:pPr marL="499606" indent="-499606" defTabSz="718184">
              <a:buSzPct val="100000"/>
              <a:buAutoNum type="arabicPeriod"/>
              <a:defRPr sz="4437">
                <a:solidFill>
                  <a:schemeClr val="accent6">
                    <a:hueOff val="64508"/>
                    <a:satOff val="3195"/>
                    <a:lumOff val="-12691"/>
                  </a:schemeClr>
                </a:solidFill>
                <a:latin typeface="Futura"/>
                <a:ea typeface="Futura"/>
                <a:cs typeface="Futura"/>
                <a:sym typeface="Futura"/>
              </a:defRPr>
            </a:pPr>
            <a:r>
              <a:rPr dirty="0"/>
              <a:t>  Architecture</a:t>
            </a:r>
          </a:p>
          <a:p>
            <a:pPr marL="499606" indent="-499606" defTabSz="718184">
              <a:buSzPct val="100000"/>
              <a:buAutoNum type="arabicPeriod"/>
              <a:defRPr sz="4437">
                <a:solidFill>
                  <a:schemeClr val="accent6">
                    <a:hueOff val="64508"/>
                    <a:satOff val="3195"/>
                    <a:lumOff val="-12691"/>
                  </a:schemeClr>
                </a:solidFill>
                <a:latin typeface="Futura"/>
                <a:ea typeface="Futura"/>
                <a:cs typeface="Futura"/>
                <a:sym typeface="Futura"/>
              </a:defRPr>
            </a:pPr>
            <a:r>
              <a:rPr dirty="0"/>
              <a:t>  Base de </a:t>
            </a:r>
            <a:r>
              <a:rPr dirty="0" err="1"/>
              <a:t>données</a:t>
            </a:r>
            <a:endParaRPr dirty="0"/>
          </a:p>
          <a:p>
            <a:pPr marL="499606" indent="-499606" defTabSz="718184">
              <a:buSzPct val="100000"/>
              <a:buAutoNum type="arabicPeriod"/>
              <a:defRPr sz="4437">
                <a:solidFill>
                  <a:schemeClr val="accent6">
                    <a:hueOff val="64508"/>
                    <a:satOff val="3195"/>
                    <a:lumOff val="-12691"/>
                  </a:schemeClr>
                </a:solidFill>
                <a:latin typeface="Futura"/>
                <a:ea typeface="Futura"/>
                <a:cs typeface="Futura"/>
                <a:sym typeface="Futura"/>
              </a:defRPr>
            </a:pPr>
            <a:r>
              <a:rPr dirty="0"/>
              <a:t>  </a:t>
            </a:r>
            <a:r>
              <a:rPr dirty="0" err="1"/>
              <a:t>Serveur</a:t>
            </a:r>
            <a:r>
              <a:rPr dirty="0"/>
              <a:t> Web</a:t>
            </a:r>
          </a:p>
          <a:p>
            <a:pPr marL="499606" indent="-499606" defTabSz="718184">
              <a:buSzPct val="100000"/>
              <a:buAutoNum type="arabicPeriod"/>
              <a:defRPr sz="4437">
                <a:solidFill>
                  <a:schemeClr val="accent6">
                    <a:hueOff val="64508"/>
                    <a:satOff val="3195"/>
                    <a:lumOff val="-12691"/>
                  </a:schemeClr>
                </a:solidFill>
                <a:latin typeface="Futura"/>
                <a:ea typeface="Futura"/>
                <a:cs typeface="Futura"/>
                <a:sym typeface="Futura"/>
              </a:defRPr>
            </a:pPr>
            <a:r>
              <a:rPr dirty="0"/>
              <a:t>  Choix du type de site web</a:t>
            </a:r>
          </a:p>
          <a:p>
            <a:pPr marL="499606" indent="-499606" defTabSz="718184">
              <a:buSzPct val="100000"/>
              <a:buAutoNum type="arabicPeriod"/>
              <a:defRPr sz="4437">
                <a:solidFill>
                  <a:schemeClr val="accent6">
                    <a:hueOff val="64508"/>
                    <a:satOff val="3195"/>
                    <a:lumOff val="-12691"/>
                  </a:schemeClr>
                </a:solidFill>
                <a:latin typeface="Futura"/>
                <a:ea typeface="Futura"/>
                <a:cs typeface="Futura"/>
                <a:sym typeface="Futura"/>
              </a:defRPr>
            </a:pPr>
            <a:r>
              <a:rPr dirty="0"/>
              <a:t>  Solution de </a:t>
            </a:r>
            <a:r>
              <a:rPr dirty="0" err="1"/>
              <a:t>paiement</a:t>
            </a:r>
            <a:endParaRPr dirty="0"/>
          </a:p>
          <a:p>
            <a:pPr marL="499606" indent="-499606" defTabSz="718184">
              <a:buSzPct val="100000"/>
              <a:buAutoNum type="arabicPeriod"/>
              <a:defRPr sz="4437">
                <a:solidFill>
                  <a:schemeClr val="accent6">
                    <a:hueOff val="64508"/>
                    <a:satOff val="3195"/>
                    <a:lumOff val="-12691"/>
                  </a:schemeClr>
                </a:solidFill>
                <a:latin typeface="Futura"/>
                <a:ea typeface="Futura"/>
                <a:cs typeface="Futura"/>
                <a:sym typeface="Futura"/>
              </a:defRPr>
            </a:pPr>
            <a:r>
              <a:rPr dirty="0"/>
              <a:t>  </a:t>
            </a:r>
            <a:r>
              <a:rPr dirty="0" err="1"/>
              <a:t>Hébergeur</a:t>
            </a:r>
            <a:endParaRPr dirty="0"/>
          </a:p>
          <a:p>
            <a:pPr marL="499606" indent="-499606" defTabSz="718184">
              <a:buSzPct val="100000"/>
              <a:buAutoNum type="arabicPeriod"/>
              <a:defRPr sz="4437">
                <a:solidFill>
                  <a:schemeClr val="accent6">
                    <a:hueOff val="64508"/>
                    <a:satOff val="3195"/>
                    <a:lumOff val="-12691"/>
                  </a:schemeClr>
                </a:solidFill>
                <a:latin typeface="Futura"/>
                <a:ea typeface="Futura"/>
                <a:cs typeface="Futura"/>
                <a:sym typeface="Futura"/>
              </a:defRPr>
            </a:pPr>
            <a:r>
              <a:rPr dirty="0"/>
              <a:t>  Matériel</a:t>
            </a:r>
          </a:p>
          <a:p>
            <a:pPr marL="499606" indent="-499606" defTabSz="718184">
              <a:buSzPct val="100000"/>
              <a:buAutoNum type="arabicPeriod"/>
              <a:defRPr sz="4437">
                <a:solidFill>
                  <a:schemeClr val="accent6">
                    <a:hueOff val="64508"/>
                    <a:satOff val="3195"/>
                    <a:lumOff val="-12691"/>
                  </a:schemeClr>
                </a:solidFill>
                <a:latin typeface="Futura"/>
                <a:ea typeface="Futura"/>
                <a:cs typeface="Futura"/>
                <a:sym typeface="Futura"/>
              </a:defRPr>
            </a:pPr>
            <a:r>
              <a:rPr dirty="0"/>
              <a:t> </a:t>
            </a:r>
            <a:r>
              <a:rPr dirty="0" err="1"/>
              <a:t>Processus</a:t>
            </a:r>
            <a:r>
              <a:rPr dirty="0"/>
              <a:t> de </a:t>
            </a:r>
            <a:r>
              <a:rPr dirty="0" err="1"/>
              <a:t>commande</a:t>
            </a:r>
            <a:endParaRPr dirty="0"/>
          </a:p>
          <a:p>
            <a:pPr marL="499606" indent="-499606" defTabSz="718184">
              <a:buSzPct val="100000"/>
              <a:buAutoNum type="arabicPeriod"/>
              <a:defRPr sz="4437">
                <a:solidFill>
                  <a:schemeClr val="accent6">
                    <a:hueOff val="64508"/>
                    <a:satOff val="3195"/>
                    <a:lumOff val="-12691"/>
                  </a:schemeClr>
                </a:solidFill>
                <a:latin typeface="Futura"/>
                <a:ea typeface="Futura"/>
                <a:cs typeface="Futura"/>
                <a:sym typeface="Futura"/>
              </a:defRPr>
            </a:pPr>
            <a:r>
              <a:rPr dirty="0"/>
              <a:t> Le budget</a:t>
            </a:r>
          </a:p>
          <a:p>
            <a:pPr marL="499606" indent="-499606" defTabSz="718184">
              <a:buSzPct val="100000"/>
              <a:buAutoNum type="arabicPeriod"/>
              <a:defRPr sz="4437">
                <a:solidFill>
                  <a:schemeClr val="accent6">
                    <a:hueOff val="64508"/>
                    <a:satOff val="3195"/>
                    <a:lumOff val="-12691"/>
                  </a:schemeClr>
                </a:solidFill>
                <a:latin typeface="Futura"/>
                <a:ea typeface="Futura"/>
                <a:cs typeface="Futura"/>
                <a:sym typeface="Futura"/>
              </a:defRPr>
            </a:pPr>
            <a:r>
              <a:rPr dirty="0"/>
              <a:t> Conclusion</a:t>
            </a:r>
          </a:p>
        </p:txBody>
      </p:sp>
      <p:sp>
        <p:nvSpPr>
          <p:cNvPr id="136" name="ULMA Johann"/>
          <p:cNvSpPr txBox="1"/>
          <p:nvPr/>
        </p:nvSpPr>
        <p:spPr>
          <a:xfrm>
            <a:off x="17469789" y="13041472"/>
            <a:ext cx="5946926"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a:lnSpc>
                <a:spcPct val="120000"/>
              </a:lnSpc>
              <a:defRPr sz="3200"/>
            </a:lvl1pPr>
          </a:lstStyle>
          <a:p>
            <a:r>
              <a:t>ULMA Johann</a:t>
            </a:r>
          </a:p>
        </p:txBody>
      </p:sp>
      <p:sp>
        <p:nvSpPr>
          <p:cNvPr id="137" name="Projet 6 : Analysez les besoins de votre client pour son groupe de pizzerias"/>
          <p:cNvSpPr txBox="1"/>
          <p:nvPr/>
        </p:nvSpPr>
        <p:spPr>
          <a:xfrm>
            <a:off x="948837" y="13041472"/>
            <a:ext cx="13455519"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lnSpc>
                <a:spcPct val="120000"/>
              </a:lnSpc>
              <a:defRPr sz="3200"/>
            </a:lvl1pPr>
          </a:lstStyle>
          <a:p>
            <a:r>
              <a:t>Projet 6 : Analysez les besoins de votre client pour son groupe de pizzerias</a:t>
            </a: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134"/>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grpId="2" nodeType="afterEffect">
                                  <p:stCondLst>
                                    <p:cond delay="0"/>
                                  </p:stCondLst>
                                  <p:iterate>
                                    <p:tmAbs val="0"/>
                                  </p:iterate>
                                  <p:childTnLst>
                                    <p:set>
                                      <p:cBhvr>
                                        <p:cTn id="9" fill="hold"/>
                                        <p:tgtEl>
                                          <p:spTgt spid="135"/>
                                        </p:tgtEl>
                                        <p:attrNameLst>
                                          <p:attrName>style.visibility</p:attrName>
                                        </p:attrNameLst>
                                      </p:cBhvr>
                                      <p:to>
                                        <p:strVal val="visible"/>
                                      </p:to>
                                    </p:set>
                                    <p:anim calcmode="lin" valueType="num">
                                      <p:cBhvr>
                                        <p:cTn id="10" dur="1000" fill="hold"/>
                                        <p:tgtEl>
                                          <p:spTgt spid="135"/>
                                        </p:tgtEl>
                                        <p:attrNameLst>
                                          <p:attrName>ppt_x</p:attrName>
                                        </p:attrNameLst>
                                      </p:cBhvr>
                                      <p:tavLst>
                                        <p:tav tm="0">
                                          <p:val>
                                            <p:strVal val="0-#ppt_w/2"/>
                                          </p:val>
                                        </p:tav>
                                        <p:tav tm="100000">
                                          <p:val>
                                            <p:strVal val="#ppt_x"/>
                                          </p:val>
                                        </p:tav>
                                      </p:tavLst>
                                    </p:anim>
                                    <p:anim calcmode="lin" valueType="num">
                                      <p:cBhvr>
                                        <p:cTn id="11" dur="1000" fill="hold"/>
                                        <p:tgtEl>
                                          <p:spTgt spid="1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1" animBg="1" advAuto="0"/>
      <p:bldP spid="135"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1. Cadre du projet"/>
          <p:cNvSpPr txBox="1">
            <a:spLocks noGrp="1"/>
          </p:cNvSpPr>
          <p:nvPr>
            <p:ph type="ctrTitle"/>
          </p:nvPr>
        </p:nvSpPr>
        <p:spPr>
          <a:prstGeom prst="rect">
            <a:avLst/>
          </a:prstGeom>
        </p:spPr>
        <p:txBody>
          <a:bodyPr/>
          <a:lstStyle>
            <a:lvl1pPr algn="ctr" defTabSz="817244">
              <a:lnSpc>
                <a:spcPct val="100000"/>
              </a:lnSpc>
              <a:spcBef>
                <a:spcPts val="5800"/>
              </a:spcBef>
              <a:defRPr sz="7919" cap="none">
                <a:solidFill>
                  <a:schemeClr val="accent6">
                    <a:hueOff val="64508"/>
                    <a:satOff val="3195"/>
                    <a:lumOff val="-12691"/>
                  </a:schemeClr>
                </a:solidFill>
                <a:latin typeface="Futura"/>
                <a:ea typeface="Futura"/>
                <a:cs typeface="Futura"/>
                <a:sym typeface="Futura"/>
              </a:defRPr>
            </a:lvl1pPr>
          </a:lstStyle>
          <a:p>
            <a:r>
              <a:t>1. Cadre du projet</a:t>
            </a:r>
          </a:p>
        </p:txBody>
      </p:sp>
      <p:sp>
        <p:nvSpPr>
          <p:cNvPr id="140" name="Le groupe OC Pizza nous a contacté pour la refonte de son système informatique.…"/>
          <p:cNvSpPr txBox="1">
            <a:spLocks noGrp="1"/>
          </p:cNvSpPr>
          <p:nvPr>
            <p:ph type="subTitle" idx="1"/>
          </p:nvPr>
        </p:nvSpPr>
        <p:spPr>
          <a:xfrm>
            <a:off x="952500" y="2287709"/>
            <a:ext cx="22479000" cy="10669974"/>
          </a:xfrm>
          <a:prstGeom prst="rect">
            <a:avLst/>
          </a:prstGeom>
        </p:spPr>
        <p:txBody>
          <a:bodyPr>
            <a:normAutofit lnSpcReduction="10000"/>
          </a:bodyPr>
          <a:lstStyle/>
          <a:p>
            <a:r>
              <a:rPr dirty="0"/>
              <a:t>Le </a:t>
            </a:r>
            <a:r>
              <a:rPr dirty="0" err="1"/>
              <a:t>groupe</a:t>
            </a:r>
            <a:r>
              <a:rPr dirty="0"/>
              <a:t> OC Pizza nous a </a:t>
            </a:r>
            <a:r>
              <a:rPr dirty="0" err="1"/>
              <a:t>contacté</a:t>
            </a:r>
            <a:r>
              <a:rPr dirty="0"/>
              <a:t> pour la </a:t>
            </a:r>
            <a:r>
              <a:rPr dirty="0" err="1"/>
              <a:t>refonte</a:t>
            </a:r>
            <a:r>
              <a:rPr dirty="0"/>
              <a:t> de son </a:t>
            </a:r>
            <a:r>
              <a:rPr dirty="0" err="1"/>
              <a:t>système</a:t>
            </a:r>
            <a:r>
              <a:rPr dirty="0"/>
              <a:t> </a:t>
            </a:r>
            <a:r>
              <a:rPr dirty="0" err="1"/>
              <a:t>informatique</a:t>
            </a:r>
            <a:r>
              <a:rPr dirty="0"/>
              <a:t>. </a:t>
            </a:r>
          </a:p>
          <a:p>
            <a:r>
              <a:rPr dirty="0" err="1"/>
              <a:t>Leur</a:t>
            </a:r>
            <a:r>
              <a:rPr dirty="0"/>
              <a:t> </a:t>
            </a:r>
            <a:r>
              <a:rPr dirty="0" err="1"/>
              <a:t>système</a:t>
            </a:r>
            <a:r>
              <a:rPr dirty="0"/>
              <a:t> </a:t>
            </a:r>
            <a:r>
              <a:rPr dirty="0" err="1"/>
              <a:t>existant</a:t>
            </a:r>
            <a:r>
              <a:rPr dirty="0"/>
              <a:t> ne </a:t>
            </a:r>
            <a:r>
              <a:rPr dirty="0" err="1"/>
              <a:t>correspondant</a:t>
            </a:r>
            <a:r>
              <a:rPr dirty="0"/>
              <a:t> plus </a:t>
            </a:r>
            <a:r>
              <a:rPr dirty="0" err="1"/>
              <a:t>à</a:t>
            </a:r>
            <a:r>
              <a:rPr dirty="0"/>
              <a:t> </a:t>
            </a:r>
            <a:r>
              <a:rPr dirty="0" err="1"/>
              <a:t>leur</a:t>
            </a:r>
            <a:r>
              <a:rPr dirty="0"/>
              <a:t> </a:t>
            </a:r>
            <a:r>
              <a:rPr dirty="0" err="1"/>
              <a:t>besoin</a:t>
            </a:r>
            <a:r>
              <a:rPr dirty="0"/>
              <a:t>, il </a:t>
            </a:r>
            <a:r>
              <a:rPr dirty="0" err="1"/>
              <a:t>souhaite</a:t>
            </a:r>
            <a:r>
              <a:rPr dirty="0"/>
              <a:t> la </a:t>
            </a:r>
            <a:r>
              <a:rPr dirty="0" err="1"/>
              <a:t>création</a:t>
            </a:r>
            <a:r>
              <a:rPr dirty="0"/>
              <a:t> d’un nouveau </a:t>
            </a:r>
            <a:r>
              <a:rPr dirty="0" err="1"/>
              <a:t>système</a:t>
            </a:r>
            <a:r>
              <a:rPr dirty="0"/>
              <a:t>.</a:t>
            </a:r>
          </a:p>
          <a:p>
            <a:endParaRPr dirty="0"/>
          </a:p>
          <a:p>
            <a:r>
              <a:rPr dirty="0"/>
              <a:t>Les </a:t>
            </a:r>
            <a:r>
              <a:rPr dirty="0" err="1"/>
              <a:t>besoins</a:t>
            </a:r>
            <a:r>
              <a:rPr dirty="0"/>
              <a:t> du client </a:t>
            </a:r>
            <a:r>
              <a:rPr dirty="0" err="1"/>
              <a:t>sont</a:t>
            </a:r>
            <a:r>
              <a:rPr dirty="0"/>
              <a:t> les </a:t>
            </a:r>
            <a:r>
              <a:rPr dirty="0" err="1"/>
              <a:t>suivants</a:t>
            </a:r>
            <a:r>
              <a:rPr dirty="0"/>
              <a:t> :</a:t>
            </a:r>
          </a:p>
          <a:p>
            <a:r>
              <a:rPr dirty="0"/>
              <a:t>- </a:t>
            </a:r>
            <a:r>
              <a:rPr dirty="0" err="1"/>
              <a:t>Etre</a:t>
            </a:r>
            <a:r>
              <a:rPr dirty="0"/>
              <a:t> plus </a:t>
            </a:r>
            <a:r>
              <a:rPr dirty="0" err="1"/>
              <a:t>efficace</a:t>
            </a:r>
            <a:r>
              <a:rPr dirty="0"/>
              <a:t> dans la gestion des </a:t>
            </a:r>
            <a:r>
              <a:rPr dirty="0" err="1"/>
              <a:t>commandes</a:t>
            </a:r>
            <a:r>
              <a:rPr dirty="0"/>
              <a:t> : de la </a:t>
            </a:r>
            <a:r>
              <a:rPr dirty="0" err="1"/>
              <a:t>réception</a:t>
            </a:r>
            <a:r>
              <a:rPr dirty="0"/>
              <a:t> </a:t>
            </a:r>
            <a:r>
              <a:rPr dirty="0" err="1"/>
              <a:t>à</a:t>
            </a:r>
            <a:r>
              <a:rPr dirty="0"/>
              <a:t> </a:t>
            </a:r>
            <a:r>
              <a:rPr dirty="0" err="1"/>
              <a:t>leur</a:t>
            </a:r>
            <a:r>
              <a:rPr dirty="0"/>
              <a:t> livraison </a:t>
            </a:r>
            <a:r>
              <a:rPr dirty="0" err="1"/>
              <a:t>en</a:t>
            </a:r>
            <a:r>
              <a:rPr dirty="0"/>
              <a:t> passant par la </a:t>
            </a:r>
            <a:r>
              <a:rPr dirty="0" err="1"/>
              <a:t>préparation</a:t>
            </a:r>
            <a:endParaRPr dirty="0"/>
          </a:p>
          <a:p>
            <a:r>
              <a:rPr dirty="0"/>
              <a:t>- Disposer d’un </a:t>
            </a:r>
            <a:r>
              <a:rPr dirty="0" err="1"/>
              <a:t>suivi</a:t>
            </a:r>
            <a:r>
              <a:rPr dirty="0"/>
              <a:t> </a:t>
            </a:r>
            <a:r>
              <a:rPr dirty="0" err="1"/>
              <a:t>en</a:t>
            </a:r>
            <a:r>
              <a:rPr dirty="0"/>
              <a:t> temps </a:t>
            </a:r>
            <a:r>
              <a:rPr dirty="0" err="1"/>
              <a:t>réel</a:t>
            </a:r>
            <a:r>
              <a:rPr dirty="0"/>
              <a:t> pour le client </a:t>
            </a:r>
            <a:r>
              <a:rPr dirty="0" err="1"/>
              <a:t>mais</a:t>
            </a:r>
            <a:r>
              <a:rPr dirty="0"/>
              <a:t> </a:t>
            </a:r>
            <a:r>
              <a:rPr dirty="0" err="1"/>
              <a:t>aussi</a:t>
            </a:r>
            <a:r>
              <a:rPr dirty="0"/>
              <a:t> pour les </a:t>
            </a:r>
            <a:r>
              <a:rPr dirty="0" err="1"/>
              <a:t>différents</a:t>
            </a:r>
            <a:r>
              <a:rPr dirty="0"/>
              <a:t> </a:t>
            </a:r>
            <a:r>
              <a:rPr dirty="0" err="1"/>
              <a:t>membres</a:t>
            </a:r>
            <a:r>
              <a:rPr dirty="0"/>
              <a:t> du </a:t>
            </a:r>
            <a:r>
              <a:rPr dirty="0" err="1"/>
              <a:t>groupe</a:t>
            </a:r>
            <a:r>
              <a:rPr dirty="0"/>
              <a:t> (</a:t>
            </a:r>
            <a:r>
              <a:rPr dirty="0" err="1"/>
              <a:t>tel</a:t>
            </a:r>
            <a:r>
              <a:rPr dirty="0"/>
              <a:t> les </a:t>
            </a:r>
            <a:r>
              <a:rPr dirty="0" err="1"/>
              <a:t>livreurs</a:t>
            </a:r>
            <a:r>
              <a:rPr dirty="0"/>
              <a:t>)</a:t>
            </a:r>
          </a:p>
          <a:p>
            <a:r>
              <a:rPr dirty="0"/>
              <a:t>- Le </a:t>
            </a:r>
            <a:r>
              <a:rPr dirty="0" err="1"/>
              <a:t>suivi</a:t>
            </a:r>
            <a:r>
              <a:rPr dirty="0"/>
              <a:t> </a:t>
            </a:r>
            <a:r>
              <a:rPr dirty="0" err="1"/>
              <a:t>en</a:t>
            </a:r>
            <a:r>
              <a:rPr dirty="0"/>
              <a:t> temps </a:t>
            </a:r>
            <a:r>
              <a:rPr dirty="0" err="1"/>
              <a:t>réel</a:t>
            </a:r>
            <a:r>
              <a:rPr dirty="0"/>
              <a:t> englobe les </a:t>
            </a:r>
            <a:r>
              <a:rPr dirty="0" err="1"/>
              <a:t>commandes</a:t>
            </a:r>
            <a:r>
              <a:rPr dirty="0"/>
              <a:t> </a:t>
            </a:r>
            <a:r>
              <a:rPr dirty="0" err="1"/>
              <a:t>passées</a:t>
            </a:r>
            <a:r>
              <a:rPr dirty="0"/>
              <a:t>, </a:t>
            </a:r>
            <a:r>
              <a:rPr dirty="0" err="1"/>
              <a:t>en</a:t>
            </a:r>
            <a:r>
              <a:rPr dirty="0"/>
              <a:t> </a:t>
            </a:r>
            <a:r>
              <a:rPr dirty="0" err="1"/>
              <a:t>préparation</a:t>
            </a:r>
            <a:r>
              <a:rPr dirty="0"/>
              <a:t> et </a:t>
            </a:r>
            <a:r>
              <a:rPr dirty="0" err="1"/>
              <a:t>en</a:t>
            </a:r>
            <a:r>
              <a:rPr dirty="0"/>
              <a:t> livraison</a:t>
            </a:r>
          </a:p>
          <a:p>
            <a:r>
              <a:rPr dirty="0"/>
              <a:t>- On doit </a:t>
            </a:r>
            <a:r>
              <a:rPr dirty="0" err="1"/>
              <a:t>pouvoir</a:t>
            </a:r>
            <a:r>
              <a:rPr dirty="0"/>
              <a:t> </a:t>
            </a:r>
            <a:r>
              <a:rPr dirty="0" err="1"/>
              <a:t>suivre</a:t>
            </a:r>
            <a:r>
              <a:rPr dirty="0"/>
              <a:t> le stock </a:t>
            </a:r>
            <a:r>
              <a:rPr dirty="0" err="1"/>
              <a:t>d’ingrédients</a:t>
            </a:r>
            <a:r>
              <a:rPr dirty="0"/>
              <a:t> </a:t>
            </a:r>
            <a:r>
              <a:rPr dirty="0" err="1"/>
              <a:t>restant</a:t>
            </a:r>
            <a:r>
              <a:rPr dirty="0"/>
              <a:t> </a:t>
            </a:r>
            <a:r>
              <a:rPr dirty="0" err="1"/>
              <a:t>afin</a:t>
            </a:r>
            <a:r>
              <a:rPr dirty="0"/>
              <a:t> de savoir les pizzas qui </a:t>
            </a:r>
            <a:r>
              <a:rPr dirty="0" err="1"/>
              <a:t>peuvent</a:t>
            </a:r>
            <a:r>
              <a:rPr dirty="0"/>
              <a:t> encore </a:t>
            </a:r>
            <a:r>
              <a:rPr dirty="0" err="1"/>
              <a:t>être</a:t>
            </a:r>
            <a:r>
              <a:rPr dirty="0"/>
              <a:t> </a:t>
            </a:r>
            <a:r>
              <a:rPr dirty="0" err="1"/>
              <a:t>réalisées</a:t>
            </a:r>
            <a:endParaRPr dirty="0"/>
          </a:p>
          <a:p>
            <a:endParaRPr dirty="0"/>
          </a:p>
          <a:p>
            <a:r>
              <a:rPr dirty="0"/>
              <a:t>- Mise </a:t>
            </a:r>
            <a:r>
              <a:rPr dirty="0" err="1"/>
              <a:t>en</a:t>
            </a:r>
            <a:r>
              <a:rPr dirty="0"/>
              <a:t> place d’un site internet pour que les clients </a:t>
            </a:r>
            <a:r>
              <a:rPr dirty="0" err="1"/>
              <a:t>puissent</a:t>
            </a:r>
            <a:r>
              <a:rPr dirty="0"/>
              <a:t> :</a:t>
            </a:r>
          </a:p>
          <a:p>
            <a:pPr marL="969065" lvl="1" indent="-397565">
              <a:buClr>
                <a:srgbClr val="BEBEBE"/>
              </a:buClr>
              <a:buSzPct val="125000"/>
              <a:buChar char="•"/>
            </a:pPr>
            <a:r>
              <a:rPr dirty="0"/>
              <a:t>Passer des </a:t>
            </a:r>
            <a:r>
              <a:rPr dirty="0" err="1"/>
              <a:t>commandes</a:t>
            </a:r>
            <a:r>
              <a:rPr dirty="0"/>
              <a:t> </a:t>
            </a:r>
            <a:r>
              <a:rPr dirty="0" err="1"/>
              <a:t>en</a:t>
            </a:r>
            <a:r>
              <a:rPr dirty="0"/>
              <a:t> </a:t>
            </a:r>
            <a:r>
              <a:rPr dirty="0" err="1"/>
              <a:t>ligne</a:t>
            </a:r>
            <a:endParaRPr dirty="0"/>
          </a:p>
          <a:p>
            <a:pPr marL="969065" lvl="1" indent="-397565">
              <a:buClr>
                <a:srgbClr val="BEBEBE"/>
              </a:buClr>
              <a:buSzPct val="125000"/>
              <a:buChar char="•"/>
            </a:pPr>
            <a:r>
              <a:rPr dirty="0" err="1"/>
              <a:t>Pouvoir</a:t>
            </a:r>
            <a:r>
              <a:rPr dirty="0"/>
              <a:t> payer </a:t>
            </a:r>
            <a:r>
              <a:rPr dirty="0" err="1"/>
              <a:t>en</a:t>
            </a:r>
            <a:r>
              <a:rPr dirty="0"/>
              <a:t> </a:t>
            </a:r>
            <a:r>
              <a:rPr dirty="0" err="1"/>
              <a:t>ligne</a:t>
            </a:r>
            <a:r>
              <a:rPr dirty="0"/>
              <a:t> </a:t>
            </a:r>
            <a:r>
              <a:rPr dirty="0" err="1"/>
              <a:t>ou</a:t>
            </a:r>
            <a:r>
              <a:rPr dirty="0"/>
              <a:t> </a:t>
            </a:r>
            <a:r>
              <a:rPr dirty="0" err="1"/>
              <a:t>à</a:t>
            </a:r>
            <a:r>
              <a:rPr dirty="0"/>
              <a:t> la livraison</a:t>
            </a:r>
          </a:p>
          <a:p>
            <a:pPr marL="969065" lvl="1" indent="-397565">
              <a:buClr>
                <a:srgbClr val="BEBEBE"/>
              </a:buClr>
              <a:buSzPct val="125000"/>
              <a:buChar char="•"/>
            </a:pPr>
            <a:r>
              <a:rPr dirty="0"/>
              <a:t>Modifier </a:t>
            </a:r>
            <a:r>
              <a:rPr dirty="0" err="1"/>
              <a:t>ou</a:t>
            </a:r>
            <a:r>
              <a:rPr dirty="0"/>
              <a:t> </a:t>
            </a:r>
            <a:r>
              <a:rPr dirty="0" err="1"/>
              <a:t>annuler</a:t>
            </a:r>
            <a:r>
              <a:rPr dirty="0"/>
              <a:t> </a:t>
            </a:r>
            <a:r>
              <a:rPr dirty="0" err="1"/>
              <a:t>une</a:t>
            </a:r>
            <a:r>
              <a:rPr dirty="0"/>
              <a:t> </a:t>
            </a:r>
            <a:r>
              <a:rPr dirty="0" err="1"/>
              <a:t>commande</a:t>
            </a:r>
            <a:r>
              <a:rPr dirty="0"/>
              <a:t> </a:t>
            </a:r>
            <a:r>
              <a:rPr dirty="0" err="1"/>
              <a:t>avant</a:t>
            </a:r>
            <a:r>
              <a:rPr dirty="0"/>
              <a:t> </a:t>
            </a:r>
            <a:r>
              <a:rPr dirty="0" err="1"/>
              <a:t>préparation</a:t>
            </a:r>
            <a:r>
              <a:rPr dirty="0"/>
              <a:t> de </a:t>
            </a:r>
            <a:r>
              <a:rPr dirty="0" err="1"/>
              <a:t>celle</a:t>
            </a:r>
            <a:r>
              <a:rPr dirty="0"/>
              <a:t>-ci</a:t>
            </a:r>
          </a:p>
          <a:p>
            <a:pPr lvl="1"/>
            <a:endParaRPr dirty="0"/>
          </a:p>
          <a:p>
            <a:pPr lvl="1"/>
            <a:r>
              <a:rPr dirty="0"/>
              <a:t>- Le </a:t>
            </a:r>
            <a:r>
              <a:rPr dirty="0" err="1"/>
              <a:t>groupe</a:t>
            </a:r>
            <a:r>
              <a:rPr dirty="0"/>
              <a:t> </a:t>
            </a:r>
            <a:r>
              <a:rPr dirty="0" err="1"/>
              <a:t>gère</a:t>
            </a:r>
            <a:r>
              <a:rPr dirty="0"/>
              <a:t> </a:t>
            </a:r>
            <a:r>
              <a:rPr dirty="0" err="1"/>
              <a:t>aussi</a:t>
            </a:r>
            <a:r>
              <a:rPr dirty="0"/>
              <a:t> les </a:t>
            </a:r>
            <a:r>
              <a:rPr dirty="0" err="1"/>
              <a:t>commandes</a:t>
            </a:r>
            <a:r>
              <a:rPr dirty="0"/>
              <a:t> par </a:t>
            </a:r>
            <a:r>
              <a:rPr dirty="0" err="1"/>
              <a:t>téléphone</a:t>
            </a:r>
            <a:r>
              <a:rPr dirty="0"/>
              <a:t> et sur place</a:t>
            </a:r>
          </a:p>
          <a:p>
            <a:pPr lvl="1"/>
            <a:r>
              <a:rPr dirty="0"/>
              <a:t>- Les pizzaiolos </a:t>
            </a:r>
            <a:r>
              <a:rPr dirty="0" err="1"/>
              <a:t>ont</a:t>
            </a:r>
            <a:r>
              <a:rPr dirty="0"/>
              <a:t> un aide-mémoire </a:t>
            </a:r>
            <a:r>
              <a:rPr dirty="0" err="1"/>
              <a:t>leur</a:t>
            </a:r>
            <a:r>
              <a:rPr dirty="0"/>
              <a:t> </a:t>
            </a:r>
            <a:r>
              <a:rPr dirty="0" err="1"/>
              <a:t>permettant</a:t>
            </a:r>
            <a:r>
              <a:rPr dirty="0"/>
              <a:t> </a:t>
            </a:r>
            <a:r>
              <a:rPr dirty="0" err="1"/>
              <a:t>d’avoir</a:t>
            </a:r>
            <a:r>
              <a:rPr dirty="0"/>
              <a:t> la </a:t>
            </a:r>
            <a:r>
              <a:rPr dirty="0" err="1"/>
              <a:t>recette</a:t>
            </a:r>
            <a:r>
              <a:rPr dirty="0"/>
              <a:t> de </a:t>
            </a:r>
            <a:r>
              <a:rPr dirty="0" err="1"/>
              <a:t>chaque</a:t>
            </a:r>
            <a:r>
              <a:rPr dirty="0"/>
              <a:t> pizza</a:t>
            </a:r>
          </a:p>
          <a:p>
            <a:pPr lvl="1"/>
            <a:r>
              <a:rPr dirty="0"/>
              <a:t>- Les deux </a:t>
            </a:r>
            <a:r>
              <a:rPr dirty="0" err="1"/>
              <a:t>gérants</a:t>
            </a:r>
            <a:r>
              <a:rPr dirty="0"/>
              <a:t> </a:t>
            </a:r>
            <a:r>
              <a:rPr dirty="0" err="1"/>
              <a:t>souhaitent</a:t>
            </a:r>
            <a:r>
              <a:rPr dirty="0"/>
              <a:t> un </a:t>
            </a:r>
            <a:r>
              <a:rPr dirty="0" err="1"/>
              <a:t>système</a:t>
            </a:r>
            <a:r>
              <a:rPr dirty="0"/>
              <a:t> </a:t>
            </a:r>
            <a:r>
              <a:rPr dirty="0" err="1"/>
              <a:t>unifié</a:t>
            </a:r>
            <a:r>
              <a:rPr dirty="0"/>
              <a:t> </a:t>
            </a:r>
            <a:r>
              <a:rPr dirty="0" err="1"/>
              <a:t>permettant</a:t>
            </a:r>
            <a:r>
              <a:rPr dirty="0"/>
              <a:t> de </a:t>
            </a:r>
            <a:r>
              <a:rPr dirty="0" err="1"/>
              <a:t>suivre</a:t>
            </a:r>
            <a:r>
              <a:rPr dirty="0"/>
              <a:t> </a:t>
            </a:r>
            <a:r>
              <a:rPr dirty="0" err="1"/>
              <a:t>facilement</a:t>
            </a:r>
            <a:r>
              <a:rPr dirty="0"/>
              <a:t> </a:t>
            </a:r>
            <a:r>
              <a:rPr dirty="0" err="1"/>
              <a:t>l’ensemble</a:t>
            </a:r>
            <a:r>
              <a:rPr dirty="0"/>
              <a:t> des points de vente</a:t>
            </a:r>
          </a:p>
          <a:p>
            <a:pPr lvl="1"/>
            <a:endParaRPr lang="fr-FR" dirty="0"/>
          </a:p>
          <a:p>
            <a:pPr lvl="1"/>
            <a:r>
              <a:rPr lang="fr-FR" dirty="0"/>
              <a:t>- La deadline est fixée pour dans 6 mois soit Septembre 2021</a:t>
            </a:r>
          </a:p>
        </p:txBody>
      </p:sp>
      <p:sp>
        <p:nvSpPr>
          <p:cNvPr id="141" name="ULMA Johann"/>
          <p:cNvSpPr txBox="1"/>
          <p:nvPr/>
        </p:nvSpPr>
        <p:spPr>
          <a:xfrm>
            <a:off x="17469789" y="13041472"/>
            <a:ext cx="5946926"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a:lnSpc>
                <a:spcPct val="120000"/>
              </a:lnSpc>
              <a:defRPr sz="3200"/>
            </a:lvl1pPr>
          </a:lstStyle>
          <a:p>
            <a:r>
              <a:t>ULMA Johann</a:t>
            </a:r>
          </a:p>
        </p:txBody>
      </p:sp>
      <p:sp>
        <p:nvSpPr>
          <p:cNvPr id="142" name="Projet 6 : Analysez les besoins de votre client pour son groupe de pizzerias"/>
          <p:cNvSpPr txBox="1"/>
          <p:nvPr/>
        </p:nvSpPr>
        <p:spPr>
          <a:xfrm>
            <a:off x="948837" y="13041472"/>
            <a:ext cx="13455519"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lnSpc>
                <a:spcPct val="120000"/>
              </a:lnSpc>
              <a:defRPr sz="3200"/>
            </a:lvl1pPr>
          </a:lstStyle>
          <a:p>
            <a:r>
              <a:rPr lang="fr-FR" dirty="0"/>
              <a:t>Projet 6 : Analysez les besoins de votre client pour son groupe de pizzerias</a:t>
            </a:r>
          </a:p>
        </p:txBody>
      </p:sp>
    </p:spTree>
  </p:cSld>
  <p:clrMapOvr>
    <a:masterClrMapping/>
  </p:clrMapOvr>
  <mc:AlternateContent xmlns:mc="http://schemas.openxmlformats.org/markup-compatibility/2006" xmlns:p14="http://schemas.microsoft.com/office/powerpoint/2010/main">
    <mc:Choice Requires="p14">
      <p:transition spd="slow" p14:dur="1500">
        <p:wipe dir="r"/>
      </p:transition>
    </mc:Choice>
    <mc:Fallback xmlns:a14="http://schemas.microsoft.com/office/drawing/2010/main" xmlns:m="http://schemas.openxmlformats.org/officeDocument/2006/math"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2. Les acteurs et les fonctionnalités"/>
          <p:cNvSpPr txBox="1">
            <a:spLocks noGrp="1"/>
          </p:cNvSpPr>
          <p:nvPr>
            <p:ph type="ctrTitle"/>
          </p:nvPr>
        </p:nvSpPr>
        <p:spPr>
          <a:xfrm>
            <a:off x="952500" y="760196"/>
            <a:ext cx="22479000" cy="1408931"/>
          </a:xfrm>
          <a:prstGeom prst="rect">
            <a:avLst/>
          </a:prstGeom>
        </p:spPr>
        <p:txBody>
          <a:bodyPr/>
          <a:lstStyle>
            <a:lvl1pPr algn="ctr" defTabSz="817244">
              <a:lnSpc>
                <a:spcPct val="100000"/>
              </a:lnSpc>
              <a:spcBef>
                <a:spcPts val="5800"/>
              </a:spcBef>
              <a:defRPr sz="7919" cap="none">
                <a:solidFill>
                  <a:schemeClr val="accent6">
                    <a:hueOff val="64508"/>
                    <a:satOff val="3195"/>
                    <a:lumOff val="-12691"/>
                  </a:schemeClr>
                </a:solidFill>
                <a:latin typeface="Futura"/>
                <a:ea typeface="Futura"/>
                <a:cs typeface="Futura"/>
                <a:sym typeface="Futura"/>
              </a:defRPr>
            </a:lvl1pPr>
          </a:lstStyle>
          <a:p>
            <a:r>
              <a:t>2. Les acteurs et les fonctionnalités</a:t>
            </a:r>
          </a:p>
        </p:txBody>
      </p:sp>
      <p:sp>
        <p:nvSpPr>
          <p:cNvPr id="145" name="L’ensemble des acteurs qui utiliseront le système informatique ont été identifiés."/>
          <p:cNvSpPr txBox="1">
            <a:spLocks noGrp="1"/>
          </p:cNvSpPr>
          <p:nvPr>
            <p:ph type="subTitle" sz="quarter" idx="1"/>
          </p:nvPr>
        </p:nvSpPr>
        <p:spPr>
          <a:xfrm>
            <a:off x="9105900" y="2281359"/>
            <a:ext cx="14474784" cy="745461"/>
          </a:xfrm>
          <a:prstGeom prst="rect">
            <a:avLst/>
          </a:prstGeom>
        </p:spPr>
        <p:txBody>
          <a:bodyPr/>
          <a:lstStyle>
            <a:lvl1pPr>
              <a:defRPr sz="3400"/>
            </a:lvl1pPr>
          </a:lstStyle>
          <a:p>
            <a:r>
              <a:t>L’ensemble des acteurs qui utiliseront le système informatique ont été identifiés.</a:t>
            </a:r>
          </a:p>
        </p:txBody>
      </p:sp>
      <p:pic>
        <p:nvPicPr>
          <p:cNvPr id="146" name="UMLPersoBlueLight.png" descr="UMLPersoBlueLight.png"/>
          <p:cNvPicPr>
            <a:picLocks noChangeAspect="1"/>
          </p:cNvPicPr>
          <p:nvPr/>
        </p:nvPicPr>
        <p:blipFill>
          <a:blip r:embed="rId2"/>
          <a:stretch>
            <a:fillRect/>
          </a:stretch>
        </p:blipFill>
        <p:spPr>
          <a:xfrm>
            <a:off x="4961660" y="3526072"/>
            <a:ext cx="921217" cy="2542060"/>
          </a:xfrm>
          <a:prstGeom prst="rect">
            <a:avLst/>
          </a:prstGeom>
          <a:ln w="12700">
            <a:miter lim="400000"/>
          </a:ln>
        </p:spPr>
      </p:pic>
      <p:pic>
        <p:nvPicPr>
          <p:cNvPr id="147" name="UMLPersoGreen.png" descr="UMLPersoGreen.png"/>
          <p:cNvPicPr>
            <a:picLocks noChangeAspect="1"/>
          </p:cNvPicPr>
          <p:nvPr/>
        </p:nvPicPr>
        <p:blipFill>
          <a:blip r:embed="rId3"/>
          <a:stretch>
            <a:fillRect/>
          </a:stretch>
        </p:blipFill>
        <p:spPr>
          <a:xfrm>
            <a:off x="8313483" y="3526072"/>
            <a:ext cx="921217" cy="2542060"/>
          </a:xfrm>
          <a:prstGeom prst="rect">
            <a:avLst/>
          </a:prstGeom>
          <a:ln w="12700">
            <a:miter lim="400000"/>
          </a:ln>
        </p:spPr>
      </p:pic>
      <p:pic>
        <p:nvPicPr>
          <p:cNvPr id="148" name="UMLPersoGrey.png" descr="UMLPersoGrey.png"/>
          <p:cNvPicPr>
            <a:picLocks noChangeAspect="1"/>
          </p:cNvPicPr>
          <p:nvPr/>
        </p:nvPicPr>
        <p:blipFill>
          <a:blip r:embed="rId4"/>
          <a:stretch>
            <a:fillRect/>
          </a:stretch>
        </p:blipFill>
        <p:spPr>
          <a:xfrm>
            <a:off x="11665306" y="3526072"/>
            <a:ext cx="921218" cy="2542060"/>
          </a:xfrm>
          <a:prstGeom prst="rect">
            <a:avLst/>
          </a:prstGeom>
          <a:ln w="12700">
            <a:miter lim="400000"/>
          </a:ln>
        </p:spPr>
      </p:pic>
      <p:pic>
        <p:nvPicPr>
          <p:cNvPr id="149" name="UMLPersoPurple.png" descr="UMLPersoPurple.png"/>
          <p:cNvPicPr>
            <a:picLocks noChangeAspect="1"/>
          </p:cNvPicPr>
          <p:nvPr/>
        </p:nvPicPr>
        <p:blipFill>
          <a:blip r:embed="rId5"/>
          <a:stretch>
            <a:fillRect/>
          </a:stretch>
        </p:blipFill>
        <p:spPr>
          <a:xfrm>
            <a:off x="18368883" y="3526072"/>
            <a:ext cx="921217" cy="2542060"/>
          </a:xfrm>
          <a:prstGeom prst="rect">
            <a:avLst/>
          </a:prstGeom>
          <a:ln w="12700">
            <a:miter lim="400000"/>
          </a:ln>
        </p:spPr>
      </p:pic>
      <p:pic>
        <p:nvPicPr>
          <p:cNvPr id="150" name="UMLPersoRed.png" descr="UMLPersoRed.png"/>
          <p:cNvPicPr>
            <a:picLocks noChangeAspect="1"/>
          </p:cNvPicPr>
          <p:nvPr/>
        </p:nvPicPr>
        <p:blipFill>
          <a:blip r:embed="rId6"/>
          <a:stretch>
            <a:fillRect/>
          </a:stretch>
        </p:blipFill>
        <p:spPr>
          <a:xfrm>
            <a:off x="15017129" y="3526072"/>
            <a:ext cx="921218" cy="2542060"/>
          </a:xfrm>
          <a:prstGeom prst="rect">
            <a:avLst/>
          </a:prstGeom>
          <a:ln w="12700">
            <a:miter lim="400000"/>
          </a:ln>
        </p:spPr>
      </p:pic>
      <p:sp>
        <p:nvSpPr>
          <p:cNvPr id="151" name="Clients"/>
          <p:cNvSpPr txBox="1"/>
          <p:nvPr/>
        </p:nvSpPr>
        <p:spPr>
          <a:xfrm>
            <a:off x="4594692" y="6935609"/>
            <a:ext cx="1919772"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Clients</a:t>
            </a:r>
          </a:p>
        </p:txBody>
      </p:sp>
      <p:sp>
        <p:nvSpPr>
          <p:cNvPr id="152" name="Livreurs"/>
          <p:cNvSpPr txBox="1"/>
          <p:nvPr/>
        </p:nvSpPr>
        <p:spPr>
          <a:xfrm>
            <a:off x="7674524" y="6935609"/>
            <a:ext cx="2199135"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Livreurs</a:t>
            </a:r>
          </a:p>
        </p:txBody>
      </p:sp>
      <p:sp>
        <p:nvSpPr>
          <p:cNvPr id="153" name="Pizzaiolos"/>
          <p:cNvSpPr txBox="1"/>
          <p:nvPr/>
        </p:nvSpPr>
        <p:spPr>
          <a:xfrm>
            <a:off x="10825274" y="6935609"/>
            <a:ext cx="2601281"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Pizzaiolos</a:t>
            </a:r>
          </a:p>
        </p:txBody>
      </p:sp>
      <p:sp>
        <p:nvSpPr>
          <p:cNvPr id="154" name="Hôtesses…"/>
          <p:cNvSpPr txBox="1"/>
          <p:nvPr/>
        </p:nvSpPr>
        <p:spPr>
          <a:xfrm>
            <a:off x="14237524" y="6567309"/>
            <a:ext cx="2480358" cy="157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Hôtesses</a:t>
            </a:r>
          </a:p>
          <a:p>
            <a:r>
              <a:t>d’accueil</a:t>
            </a:r>
          </a:p>
        </p:txBody>
      </p:sp>
      <p:sp>
        <p:nvSpPr>
          <p:cNvPr id="155" name="Gérants"/>
          <p:cNvSpPr txBox="1"/>
          <p:nvPr/>
        </p:nvSpPr>
        <p:spPr>
          <a:xfrm>
            <a:off x="17737365" y="6935609"/>
            <a:ext cx="2184252"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Gérants</a:t>
            </a:r>
          </a:p>
        </p:txBody>
      </p:sp>
      <p:sp>
        <p:nvSpPr>
          <p:cNvPr id="156" name="Ligne"/>
          <p:cNvSpPr/>
          <p:nvPr/>
        </p:nvSpPr>
        <p:spPr>
          <a:xfrm>
            <a:off x="8774091" y="8501240"/>
            <a:ext cx="1" cy="838201"/>
          </a:xfrm>
          <a:prstGeom prst="line">
            <a:avLst/>
          </a:prstGeom>
          <a:ln w="38100">
            <a:solidFill>
              <a:srgbClr val="6F6A5A"/>
            </a:solidFill>
            <a:miter lim="400000"/>
          </a:ln>
        </p:spPr>
        <p:txBody>
          <a:bodyPr lIns="50800" tIns="50800" rIns="50800" bIns="50800" anchor="ctr"/>
          <a:lstStyle/>
          <a:p>
            <a:pPr>
              <a:defRPr sz="4200"/>
            </a:pPr>
            <a:endParaRPr/>
          </a:p>
        </p:txBody>
      </p:sp>
      <p:sp>
        <p:nvSpPr>
          <p:cNvPr id="157" name="Ligne"/>
          <p:cNvSpPr/>
          <p:nvPr/>
        </p:nvSpPr>
        <p:spPr>
          <a:xfrm flipH="1">
            <a:off x="5422268" y="8485099"/>
            <a:ext cx="1" cy="2374651"/>
          </a:xfrm>
          <a:prstGeom prst="line">
            <a:avLst/>
          </a:prstGeom>
          <a:ln w="38100">
            <a:solidFill>
              <a:srgbClr val="6F6A5A"/>
            </a:solidFill>
            <a:miter lim="400000"/>
            <a:tailEnd type="triangle"/>
          </a:ln>
        </p:spPr>
        <p:txBody>
          <a:bodyPr lIns="50800" tIns="50800" rIns="50800" bIns="50800" anchor="ctr"/>
          <a:lstStyle/>
          <a:p>
            <a:pPr>
              <a:defRPr sz="4200"/>
            </a:pPr>
            <a:endParaRPr/>
          </a:p>
        </p:txBody>
      </p:sp>
      <p:sp>
        <p:nvSpPr>
          <p:cNvPr id="158" name="Ligne"/>
          <p:cNvSpPr/>
          <p:nvPr/>
        </p:nvSpPr>
        <p:spPr>
          <a:xfrm>
            <a:off x="12061144" y="8501240"/>
            <a:ext cx="1" cy="838201"/>
          </a:xfrm>
          <a:prstGeom prst="line">
            <a:avLst/>
          </a:prstGeom>
          <a:ln w="38100">
            <a:solidFill>
              <a:srgbClr val="6F6A5A"/>
            </a:solidFill>
            <a:miter lim="400000"/>
          </a:ln>
        </p:spPr>
        <p:txBody>
          <a:bodyPr lIns="50800" tIns="50800" rIns="50800" bIns="50800" anchor="ctr"/>
          <a:lstStyle/>
          <a:p>
            <a:pPr>
              <a:defRPr sz="4200"/>
            </a:pPr>
            <a:endParaRPr/>
          </a:p>
        </p:txBody>
      </p:sp>
      <p:sp>
        <p:nvSpPr>
          <p:cNvPr id="159" name="Ligne"/>
          <p:cNvSpPr/>
          <p:nvPr/>
        </p:nvSpPr>
        <p:spPr>
          <a:xfrm>
            <a:off x="15348198" y="8501240"/>
            <a:ext cx="1" cy="838201"/>
          </a:xfrm>
          <a:prstGeom prst="line">
            <a:avLst/>
          </a:prstGeom>
          <a:ln w="38100">
            <a:solidFill>
              <a:srgbClr val="6F6A5A"/>
            </a:solidFill>
            <a:miter lim="400000"/>
          </a:ln>
        </p:spPr>
        <p:txBody>
          <a:bodyPr lIns="50800" tIns="50800" rIns="50800" bIns="50800" anchor="ctr"/>
          <a:lstStyle/>
          <a:p>
            <a:pPr>
              <a:defRPr sz="4200"/>
            </a:pPr>
            <a:endParaRPr/>
          </a:p>
        </p:txBody>
      </p:sp>
      <p:sp>
        <p:nvSpPr>
          <p:cNvPr id="160" name="Ligne"/>
          <p:cNvSpPr/>
          <p:nvPr/>
        </p:nvSpPr>
        <p:spPr>
          <a:xfrm>
            <a:off x="18635251" y="8501240"/>
            <a:ext cx="1" cy="838201"/>
          </a:xfrm>
          <a:prstGeom prst="line">
            <a:avLst/>
          </a:prstGeom>
          <a:ln w="38100">
            <a:solidFill>
              <a:srgbClr val="6F6A5A"/>
            </a:solidFill>
            <a:miter lim="400000"/>
          </a:ln>
        </p:spPr>
        <p:txBody>
          <a:bodyPr lIns="50800" tIns="50800" rIns="50800" bIns="50800" anchor="ctr"/>
          <a:lstStyle/>
          <a:p>
            <a:pPr>
              <a:defRPr sz="4200"/>
            </a:pPr>
            <a:endParaRPr/>
          </a:p>
        </p:txBody>
      </p:sp>
      <p:sp>
        <p:nvSpPr>
          <p:cNvPr id="161" name="Ligne"/>
          <p:cNvSpPr/>
          <p:nvPr/>
        </p:nvSpPr>
        <p:spPr>
          <a:xfrm flipH="1" flipV="1">
            <a:off x="8755041" y="9324092"/>
            <a:ext cx="9893942" cy="1"/>
          </a:xfrm>
          <a:prstGeom prst="line">
            <a:avLst/>
          </a:prstGeom>
          <a:ln w="38100">
            <a:solidFill>
              <a:srgbClr val="6F6A5A"/>
            </a:solidFill>
            <a:miter lim="400000"/>
          </a:ln>
        </p:spPr>
        <p:txBody>
          <a:bodyPr lIns="50800" tIns="50800" rIns="50800" bIns="50800" anchor="ctr"/>
          <a:lstStyle/>
          <a:p>
            <a:pPr>
              <a:defRPr sz="4200"/>
            </a:pPr>
            <a:endParaRPr/>
          </a:p>
        </p:txBody>
      </p:sp>
      <p:sp>
        <p:nvSpPr>
          <p:cNvPr id="162" name="Ligne"/>
          <p:cNvSpPr/>
          <p:nvPr/>
        </p:nvSpPr>
        <p:spPr>
          <a:xfrm>
            <a:off x="13702011" y="9301684"/>
            <a:ext cx="1" cy="1574801"/>
          </a:xfrm>
          <a:prstGeom prst="line">
            <a:avLst/>
          </a:prstGeom>
          <a:ln w="38100">
            <a:solidFill>
              <a:srgbClr val="6F6A5A"/>
            </a:solidFill>
            <a:miter lim="400000"/>
            <a:tailEnd type="triangle"/>
          </a:ln>
        </p:spPr>
        <p:txBody>
          <a:bodyPr lIns="50800" tIns="50800" rIns="50800" bIns="50800" anchor="ctr"/>
          <a:lstStyle/>
          <a:p>
            <a:pPr>
              <a:defRPr sz="4200"/>
            </a:pPr>
            <a:endParaRPr/>
          </a:p>
        </p:txBody>
      </p:sp>
      <p:sp>
        <p:nvSpPr>
          <p:cNvPr id="163" name="Rectangle aux angles arrondis"/>
          <p:cNvSpPr/>
          <p:nvPr/>
        </p:nvSpPr>
        <p:spPr>
          <a:xfrm>
            <a:off x="3624572" y="11086292"/>
            <a:ext cx="3595393" cy="1270001"/>
          </a:xfrm>
          <a:prstGeom prst="roundRect">
            <a:avLst>
              <a:gd name="adj" fmla="val 15000"/>
            </a:avLst>
          </a:prstGeom>
          <a:solidFill>
            <a:schemeClr val="accent6"/>
          </a:solidFill>
          <a:ln w="25400">
            <a:solidFill>
              <a:srgbClr val="FFFFFF"/>
            </a:solidFill>
            <a:miter lim="400000"/>
          </a:ln>
          <a:effectLst>
            <a:outerShdw blurRad="50800" dist="25400" dir="5400000" rotWithShape="0">
              <a:srgbClr val="000000">
                <a:alpha val="60000"/>
              </a:srgbClr>
            </a:outerShdw>
          </a:effectLst>
        </p:spPr>
        <p:txBody>
          <a:bodyPr lIns="50800" tIns="50800" rIns="50800" bIns="50800" anchor="ctr"/>
          <a:lstStyle/>
          <a:p>
            <a:pPr>
              <a:defRPr sz="4200">
                <a:solidFill>
                  <a:srgbClr val="FFFFFF"/>
                </a:solidFill>
                <a:effectLst>
                  <a:outerShdw blurRad="25400" dist="12700" dir="5400000" rotWithShape="0">
                    <a:srgbClr val="000000">
                      <a:alpha val="50000"/>
                    </a:srgbClr>
                  </a:outerShdw>
                </a:effectLst>
              </a:defRPr>
            </a:pPr>
            <a:endParaRPr/>
          </a:p>
        </p:txBody>
      </p:sp>
      <p:sp>
        <p:nvSpPr>
          <p:cNvPr id="164" name="Rectangle aux angles arrondis"/>
          <p:cNvSpPr/>
          <p:nvPr/>
        </p:nvSpPr>
        <p:spPr>
          <a:xfrm>
            <a:off x="11904316" y="11086292"/>
            <a:ext cx="3595393" cy="1270001"/>
          </a:xfrm>
          <a:prstGeom prst="roundRect">
            <a:avLst>
              <a:gd name="adj" fmla="val 15000"/>
            </a:avLst>
          </a:prstGeom>
          <a:solidFill>
            <a:schemeClr val="accent6"/>
          </a:solidFill>
          <a:ln w="25400">
            <a:solidFill>
              <a:srgbClr val="FFFFFF"/>
            </a:solidFill>
            <a:miter lim="400000"/>
          </a:ln>
          <a:effectLst>
            <a:outerShdw blurRad="50800" dist="25400" dir="5400000" rotWithShape="0">
              <a:srgbClr val="000000">
                <a:alpha val="60000"/>
              </a:srgbClr>
            </a:outerShdw>
          </a:effectLst>
        </p:spPr>
        <p:txBody>
          <a:bodyPr lIns="50800" tIns="50800" rIns="50800" bIns="50800" anchor="ctr"/>
          <a:lstStyle/>
          <a:p>
            <a:pPr>
              <a:defRPr sz="4200">
                <a:solidFill>
                  <a:srgbClr val="FFFFFF"/>
                </a:solidFill>
                <a:effectLst>
                  <a:outerShdw blurRad="25400" dist="12700" dir="5400000" rotWithShape="0">
                    <a:srgbClr val="000000">
                      <a:alpha val="50000"/>
                    </a:srgbClr>
                  </a:outerShdw>
                </a:effectLst>
              </a:defRPr>
            </a:pPr>
            <a:endParaRPr/>
          </a:p>
        </p:txBody>
      </p:sp>
      <p:sp>
        <p:nvSpPr>
          <p:cNvPr id="165" name="Front Office"/>
          <p:cNvSpPr txBox="1"/>
          <p:nvPr/>
        </p:nvSpPr>
        <p:spPr>
          <a:xfrm>
            <a:off x="3779789" y="11302192"/>
            <a:ext cx="3284960"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Front Office</a:t>
            </a:r>
          </a:p>
        </p:txBody>
      </p:sp>
      <p:sp>
        <p:nvSpPr>
          <p:cNvPr id="166" name="Back Office"/>
          <p:cNvSpPr txBox="1"/>
          <p:nvPr/>
        </p:nvSpPr>
        <p:spPr>
          <a:xfrm>
            <a:off x="12160611" y="11302192"/>
            <a:ext cx="3082802"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Back Office</a:t>
            </a:r>
          </a:p>
        </p:txBody>
      </p:sp>
      <p:sp>
        <p:nvSpPr>
          <p:cNvPr id="167" name="Les acteurs"/>
          <p:cNvSpPr txBox="1"/>
          <p:nvPr/>
        </p:nvSpPr>
        <p:spPr>
          <a:xfrm>
            <a:off x="901700" y="2211772"/>
            <a:ext cx="3620793" cy="950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2500" lnSpcReduction="10000"/>
          </a:bodyPr>
          <a:lstStyle>
            <a:lvl1pPr algn="l" defTabSz="800735">
              <a:lnSpc>
                <a:spcPct val="120000"/>
              </a:lnSpc>
              <a:defRPr sz="5820"/>
            </a:lvl1pPr>
          </a:lstStyle>
          <a:p>
            <a:r>
              <a:t>Les acteurs</a:t>
            </a:r>
          </a:p>
        </p:txBody>
      </p:sp>
      <p:sp>
        <p:nvSpPr>
          <p:cNvPr id="168" name="ULMA Johann"/>
          <p:cNvSpPr txBox="1"/>
          <p:nvPr/>
        </p:nvSpPr>
        <p:spPr>
          <a:xfrm>
            <a:off x="17469789" y="13041472"/>
            <a:ext cx="5946926"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a:lnSpc>
                <a:spcPct val="120000"/>
              </a:lnSpc>
              <a:defRPr sz="3200"/>
            </a:lvl1pPr>
          </a:lstStyle>
          <a:p>
            <a:r>
              <a:t>ULMA Johann</a:t>
            </a:r>
          </a:p>
        </p:txBody>
      </p:sp>
      <p:sp>
        <p:nvSpPr>
          <p:cNvPr id="169" name="Projet 6 : Analysez les besoins de votre client pour son groupe de pizzerias"/>
          <p:cNvSpPr txBox="1"/>
          <p:nvPr/>
        </p:nvSpPr>
        <p:spPr>
          <a:xfrm>
            <a:off x="948837" y="13041472"/>
            <a:ext cx="13455519"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lnSpc>
                <a:spcPct val="120000"/>
              </a:lnSpc>
              <a:defRPr sz="3200"/>
            </a:lvl1pPr>
          </a:lstStyle>
          <a:p>
            <a:r>
              <a:t>Projet 6 : Analysez les besoins de votre client pour son groupe de pizzerias</a:t>
            </a:r>
          </a:p>
        </p:txBody>
      </p:sp>
    </p:spTree>
  </p:cSld>
  <p:clrMapOvr>
    <a:masterClrMapping/>
  </p:clrMapOvr>
  <mc:AlternateContent xmlns:mc="http://schemas.openxmlformats.org/markup-compatibility/2006" xmlns:p14="http://schemas.microsoft.com/office/powerpoint/2010/main">
    <mc:Choice Requires="p14">
      <p:transition spd="med">
        <p:wipe dir="r"/>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1" nodeType="afterEffect">
                                  <p:stCondLst>
                                    <p:cond delay="0"/>
                                  </p:stCondLst>
                                  <p:iterate>
                                    <p:tmAbs val="0"/>
                                  </p:iterate>
                                  <p:childTnLst>
                                    <p:set>
                                      <p:cBhvr>
                                        <p:cTn id="6" fill="hold"/>
                                        <p:tgtEl>
                                          <p:spTgt spid="146"/>
                                        </p:tgtEl>
                                        <p:attrNameLst>
                                          <p:attrName>style.visibility</p:attrName>
                                        </p:attrNameLst>
                                      </p:cBhvr>
                                      <p:to>
                                        <p:strVal val="visible"/>
                                      </p:to>
                                    </p:set>
                                    <p:animEffect transition="in" filter="box(out)">
                                      <p:cBhvr>
                                        <p:cTn id="7" dur="200"/>
                                        <p:tgtEl>
                                          <p:spTgt spid="146"/>
                                        </p:tgtEl>
                                      </p:cBhvr>
                                    </p:animEffect>
                                  </p:childTnLst>
                                </p:cTn>
                              </p:par>
                            </p:childTnLst>
                          </p:cTn>
                        </p:par>
                        <p:par>
                          <p:cTn id="8" fill="hold">
                            <p:stCondLst>
                              <p:cond delay="200"/>
                            </p:stCondLst>
                            <p:childTnLst>
                              <p:par>
                                <p:cTn id="9" presetID="4" presetClass="entr" presetSubtype="32" fill="hold" grpId="2" nodeType="afterEffect">
                                  <p:stCondLst>
                                    <p:cond delay="0"/>
                                  </p:stCondLst>
                                  <p:iterate>
                                    <p:tmAbs val="0"/>
                                  </p:iterate>
                                  <p:childTnLst>
                                    <p:set>
                                      <p:cBhvr>
                                        <p:cTn id="10" fill="hold"/>
                                        <p:tgtEl>
                                          <p:spTgt spid="151"/>
                                        </p:tgtEl>
                                        <p:attrNameLst>
                                          <p:attrName>style.visibility</p:attrName>
                                        </p:attrNameLst>
                                      </p:cBhvr>
                                      <p:to>
                                        <p:strVal val="visible"/>
                                      </p:to>
                                    </p:set>
                                    <p:animEffect transition="in" filter="box(out)">
                                      <p:cBhvr>
                                        <p:cTn id="11" dur="200"/>
                                        <p:tgtEl>
                                          <p:spTgt spid="151"/>
                                        </p:tgtEl>
                                      </p:cBhvr>
                                    </p:animEffect>
                                  </p:childTnLst>
                                </p:cTn>
                              </p:par>
                            </p:childTnLst>
                          </p:cTn>
                        </p:par>
                        <p:par>
                          <p:cTn id="12" fill="hold">
                            <p:stCondLst>
                              <p:cond delay="400"/>
                            </p:stCondLst>
                            <p:childTnLst>
                              <p:par>
                                <p:cTn id="13" presetID="4" presetClass="entr" presetSubtype="32" fill="hold" grpId="3" nodeType="afterEffect">
                                  <p:stCondLst>
                                    <p:cond delay="100"/>
                                  </p:stCondLst>
                                  <p:iterate>
                                    <p:tmAbs val="0"/>
                                  </p:iterate>
                                  <p:childTnLst>
                                    <p:set>
                                      <p:cBhvr>
                                        <p:cTn id="14" fill="hold"/>
                                        <p:tgtEl>
                                          <p:spTgt spid="147"/>
                                        </p:tgtEl>
                                        <p:attrNameLst>
                                          <p:attrName>style.visibility</p:attrName>
                                        </p:attrNameLst>
                                      </p:cBhvr>
                                      <p:to>
                                        <p:strVal val="visible"/>
                                      </p:to>
                                    </p:set>
                                    <p:animEffect transition="in" filter="box(out)">
                                      <p:cBhvr>
                                        <p:cTn id="15" dur="200"/>
                                        <p:tgtEl>
                                          <p:spTgt spid="147"/>
                                        </p:tgtEl>
                                      </p:cBhvr>
                                    </p:animEffect>
                                  </p:childTnLst>
                                </p:cTn>
                              </p:par>
                            </p:childTnLst>
                          </p:cTn>
                        </p:par>
                        <p:par>
                          <p:cTn id="16" fill="hold">
                            <p:stCondLst>
                              <p:cond delay="700"/>
                            </p:stCondLst>
                            <p:childTnLst>
                              <p:par>
                                <p:cTn id="17" presetID="4" presetClass="entr" presetSubtype="32" fill="hold" grpId="4" nodeType="afterEffect">
                                  <p:stCondLst>
                                    <p:cond delay="0"/>
                                  </p:stCondLst>
                                  <p:iterate>
                                    <p:tmAbs val="0"/>
                                  </p:iterate>
                                  <p:childTnLst>
                                    <p:set>
                                      <p:cBhvr>
                                        <p:cTn id="18" fill="hold"/>
                                        <p:tgtEl>
                                          <p:spTgt spid="152"/>
                                        </p:tgtEl>
                                        <p:attrNameLst>
                                          <p:attrName>style.visibility</p:attrName>
                                        </p:attrNameLst>
                                      </p:cBhvr>
                                      <p:to>
                                        <p:strVal val="visible"/>
                                      </p:to>
                                    </p:set>
                                    <p:animEffect transition="in" filter="box(out)">
                                      <p:cBhvr>
                                        <p:cTn id="19" dur="200"/>
                                        <p:tgtEl>
                                          <p:spTgt spid="152"/>
                                        </p:tgtEl>
                                      </p:cBhvr>
                                    </p:animEffect>
                                  </p:childTnLst>
                                </p:cTn>
                              </p:par>
                            </p:childTnLst>
                          </p:cTn>
                        </p:par>
                        <p:par>
                          <p:cTn id="20" fill="hold">
                            <p:stCondLst>
                              <p:cond delay="900"/>
                            </p:stCondLst>
                            <p:childTnLst>
                              <p:par>
                                <p:cTn id="21" presetID="4" presetClass="entr" presetSubtype="32" fill="hold" grpId="5" nodeType="afterEffect">
                                  <p:stCondLst>
                                    <p:cond delay="100"/>
                                  </p:stCondLst>
                                  <p:iterate>
                                    <p:tmAbs val="0"/>
                                  </p:iterate>
                                  <p:childTnLst>
                                    <p:set>
                                      <p:cBhvr>
                                        <p:cTn id="22" fill="hold"/>
                                        <p:tgtEl>
                                          <p:spTgt spid="148"/>
                                        </p:tgtEl>
                                        <p:attrNameLst>
                                          <p:attrName>style.visibility</p:attrName>
                                        </p:attrNameLst>
                                      </p:cBhvr>
                                      <p:to>
                                        <p:strVal val="visible"/>
                                      </p:to>
                                    </p:set>
                                    <p:animEffect transition="in" filter="box(out)">
                                      <p:cBhvr>
                                        <p:cTn id="23" dur="200"/>
                                        <p:tgtEl>
                                          <p:spTgt spid="148"/>
                                        </p:tgtEl>
                                      </p:cBhvr>
                                    </p:animEffect>
                                  </p:childTnLst>
                                </p:cTn>
                              </p:par>
                            </p:childTnLst>
                          </p:cTn>
                        </p:par>
                        <p:par>
                          <p:cTn id="24" fill="hold">
                            <p:stCondLst>
                              <p:cond delay="1200"/>
                            </p:stCondLst>
                            <p:childTnLst>
                              <p:par>
                                <p:cTn id="25" presetID="4" presetClass="entr" presetSubtype="32" fill="hold" grpId="6" nodeType="afterEffect">
                                  <p:stCondLst>
                                    <p:cond delay="0"/>
                                  </p:stCondLst>
                                  <p:iterate>
                                    <p:tmAbs val="0"/>
                                  </p:iterate>
                                  <p:childTnLst>
                                    <p:set>
                                      <p:cBhvr>
                                        <p:cTn id="26" fill="hold"/>
                                        <p:tgtEl>
                                          <p:spTgt spid="153"/>
                                        </p:tgtEl>
                                        <p:attrNameLst>
                                          <p:attrName>style.visibility</p:attrName>
                                        </p:attrNameLst>
                                      </p:cBhvr>
                                      <p:to>
                                        <p:strVal val="visible"/>
                                      </p:to>
                                    </p:set>
                                    <p:animEffect transition="in" filter="box(out)">
                                      <p:cBhvr>
                                        <p:cTn id="27" dur="200"/>
                                        <p:tgtEl>
                                          <p:spTgt spid="153"/>
                                        </p:tgtEl>
                                      </p:cBhvr>
                                    </p:animEffect>
                                  </p:childTnLst>
                                </p:cTn>
                              </p:par>
                            </p:childTnLst>
                          </p:cTn>
                        </p:par>
                        <p:par>
                          <p:cTn id="28" fill="hold">
                            <p:stCondLst>
                              <p:cond delay="1400"/>
                            </p:stCondLst>
                            <p:childTnLst>
                              <p:par>
                                <p:cTn id="29" presetID="4" presetClass="entr" presetSubtype="32" fill="hold" grpId="7" nodeType="afterEffect">
                                  <p:stCondLst>
                                    <p:cond delay="100"/>
                                  </p:stCondLst>
                                  <p:iterate>
                                    <p:tmAbs val="0"/>
                                  </p:iterate>
                                  <p:childTnLst>
                                    <p:set>
                                      <p:cBhvr>
                                        <p:cTn id="30" fill="hold"/>
                                        <p:tgtEl>
                                          <p:spTgt spid="150"/>
                                        </p:tgtEl>
                                        <p:attrNameLst>
                                          <p:attrName>style.visibility</p:attrName>
                                        </p:attrNameLst>
                                      </p:cBhvr>
                                      <p:to>
                                        <p:strVal val="visible"/>
                                      </p:to>
                                    </p:set>
                                    <p:animEffect transition="in" filter="box(out)">
                                      <p:cBhvr>
                                        <p:cTn id="31" dur="200"/>
                                        <p:tgtEl>
                                          <p:spTgt spid="150"/>
                                        </p:tgtEl>
                                      </p:cBhvr>
                                    </p:animEffect>
                                  </p:childTnLst>
                                </p:cTn>
                              </p:par>
                            </p:childTnLst>
                          </p:cTn>
                        </p:par>
                        <p:par>
                          <p:cTn id="32" fill="hold">
                            <p:stCondLst>
                              <p:cond delay="1700"/>
                            </p:stCondLst>
                            <p:childTnLst>
                              <p:par>
                                <p:cTn id="33" presetID="4" presetClass="entr" presetSubtype="32" fill="hold" grpId="8" nodeType="afterEffect">
                                  <p:stCondLst>
                                    <p:cond delay="0"/>
                                  </p:stCondLst>
                                  <p:iterate>
                                    <p:tmAbs val="0"/>
                                  </p:iterate>
                                  <p:childTnLst>
                                    <p:set>
                                      <p:cBhvr>
                                        <p:cTn id="34" fill="hold"/>
                                        <p:tgtEl>
                                          <p:spTgt spid="154"/>
                                        </p:tgtEl>
                                        <p:attrNameLst>
                                          <p:attrName>style.visibility</p:attrName>
                                        </p:attrNameLst>
                                      </p:cBhvr>
                                      <p:to>
                                        <p:strVal val="visible"/>
                                      </p:to>
                                    </p:set>
                                    <p:animEffect transition="in" filter="box(out)">
                                      <p:cBhvr>
                                        <p:cTn id="35" dur="200"/>
                                        <p:tgtEl>
                                          <p:spTgt spid="154"/>
                                        </p:tgtEl>
                                      </p:cBhvr>
                                    </p:animEffect>
                                  </p:childTnLst>
                                </p:cTn>
                              </p:par>
                            </p:childTnLst>
                          </p:cTn>
                        </p:par>
                        <p:par>
                          <p:cTn id="36" fill="hold">
                            <p:stCondLst>
                              <p:cond delay="1900"/>
                            </p:stCondLst>
                            <p:childTnLst>
                              <p:par>
                                <p:cTn id="37" presetID="4" presetClass="entr" presetSubtype="32" fill="hold" grpId="9" nodeType="afterEffect">
                                  <p:stCondLst>
                                    <p:cond delay="100"/>
                                  </p:stCondLst>
                                  <p:iterate>
                                    <p:tmAbs val="0"/>
                                  </p:iterate>
                                  <p:childTnLst>
                                    <p:set>
                                      <p:cBhvr>
                                        <p:cTn id="38" fill="hold"/>
                                        <p:tgtEl>
                                          <p:spTgt spid="149"/>
                                        </p:tgtEl>
                                        <p:attrNameLst>
                                          <p:attrName>style.visibility</p:attrName>
                                        </p:attrNameLst>
                                      </p:cBhvr>
                                      <p:to>
                                        <p:strVal val="visible"/>
                                      </p:to>
                                    </p:set>
                                    <p:animEffect transition="in" filter="box(out)">
                                      <p:cBhvr>
                                        <p:cTn id="39" dur="200"/>
                                        <p:tgtEl>
                                          <p:spTgt spid="149"/>
                                        </p:tgtEl>
                                      </p:cBhvr>
                                    </p:animEffect>
                                  </p:childTnLst>
                                </p:cTn>
                              </p:par>
                            </p:childTnLst>
                          </p:cTn>
                        </p:par>
                        <p:par>
                          <p:cTn id="40" fill="hold">
                            <p:stCondLst>
                              <p:cond delay="2200"/>
                            </p:stCondLst>
                            <p:childTnLst>
                              <p:par>
                                <p:cTn id="41" presetID="4" presetClass="entr" presetSubtype="32" fill="hold" grpId="10" nodeType="afterEffect">
                                  <p:stCondLst>
                                    <p:cond delay="0"/>
                                  </p:stCondLst>
                                  <p:iterate>
                                    <p:tmAbs val="0"/>
                                  </p:iterate>
                                  <p:childTnLst>
                                    <p:set>
                                      <p:cBhvr>
                                        <p:cTn id="42" fill="hold"/>
                                        <p:tgtEl>
                                          <p:spTgt spid="155"/>
                                        </p:tgtEl>
                                        <p:attrNameLst>
                                          <p:attrName>style.visibility</p:attrName>
                                        </p:attrNameLst>
                                      </p:cBhvr>
                                      <p:to>
                                        <p:strVal val="visible"/>
                                      </p:to>
                                    </p:set>
                                    <p:animEffect transition="in" filter="box(out)">
                                      <p:cBhvr>
                                        <p:cTn id="43" dur="200"/>
                                        <p:tgtEl>
                                          <p:spTgt spid="155"/>
                                        </p:tgtEl>
                                      </p:cBhvr>
                                    </p:animEffect>
                                  </p:childTnLst>
                                </p:cTn>
                              </p:par>
                            </p:childTnLst>
                          </p:cTn>
                        </p:par>
                        <p:par>
                          <p:cTn id="44" fill="hold">
                            <p:stCondLst>
                              <p:cond delay="2400"/>
                            </p:stCondLst>
                            <p:childTnLst>
                              <p:par>
                                <p:cTn id="45" presetID="10" presetClass="entr" fill="hold" grpId="11" nodeType="afterEffect">
                                  <p:stCondLst>
                                    <p:cond delay="200"/>
                                  </p:stCondLst>
                                  <p:iterate>
                                    <p:tmAbs val="0"/>
                                  </p:iterate>
                                  <p:childTnLst>
                                    <p:set>
                                      <p:cBhvr>
                                        <p:cTn id="46" fill="hold"/>
                                        <p:tgtEl>
                                          <p:spTgt spid="157"/>
                                        </p:tgtEl>
                                        <p:attrNameLst>
                                          <p:attrName>style.visibility</p:attrName>
                                        </p:attrNameLst>
                                      </p:cBhvr>
                                      <p:to>
                                        <p:strVal val="visible"/>
                                      </p:to>
                                    </p:set>
                                    <p:animEffect transition="in" filter="fade">
                                      <p:cBhvr>
                                        <p:cTn id="47" dur="600"/>
                                        <p:tgtEl>
                                          <p:spTgt spid="157"/>
                                        </p:tgtEl>
                                      </p:cBhvr>
                                    </p:animEffect>
                                  </p:childTnLst>
                                </p:cTn>
                              </p:par>
                            </p:childTnLst>
                          </p:cTn>
                        </p:par>
                        <p:par>
                          <p:cTn id="48" fill="hold">
                            <p:stCondLst>
                              <p:cond delay="3200"/>
                            </p:stCondLst>
                            <p:childTnLst>
                              <p:par>
                                <p:cTn id="49" presetID="10" presetClass="entr" fill="hold" grpId="12" nodeType="afterEffect">
                                  <p:stCondLst>
                                    <p:cond delay="0"/>
                                  </p:stCondLst>
                                  <p:iterate>
                                    <p:tmAbs val="0"/>
                                  </p:iterate>
                                  <p:childTnLst>
                                    <p:set>
                                      <p:cBhvr>
                                        <p:cTn id="50" fill="hold"/>
                                        <p:tgtEl>
                                          <p:spTgt spid="156"/>
                                        </p:tgtEl>
                                        <p:attrNameLst>
                                          <p:attrName>style.visibility</p:attrName>
                                        </p:attrNameLst>
                                      </p:cBhvr>
                                      <p:to>
                                        <p:strVal val="visible"/>
                                      </p:to>
                                    </p:set>
                                    <p:animEffect transition="in" filter="fade">
                                      <p:cBhvr>
                                        <p:cTn id="51" dur="600"/>
                                        <p:tgtEl>
                                          <p:spTgt spid="156"/>
                                        </p:tgtEl>
                                      </p:cBhvr>
                                    </p:animEffect>
                                  </p:childTnLst>
                                </p:cTn>
                              </p:par>
                              <p:par>
                                <p:cTn id="52" presetID="10" presetClass="entr" fill="hold" grpId="13" nodeType="withEffect">
                                  <p:stCondLst>
                                    <p:cond delay="0"/>
                                  </p:stCondLst>
                                  <p:iterate>
                                    <p:tmAbs val="0"/>
                                  </p:iterate>
                                  <p:childTnLst>
                                    <p:set>
                                      <p:cBhvr>
                                        <p:cTn id="53" fill="hold"/>
                                        <p:tgtEl>
                                          <p:spTgt spid="158"/>
                                        </p:tgtEl>
                                        <p:attrNameLst>
                                          <p:attrName>style.visibility</p:attrName>
                                        </p:attrNameLst>
                                      </p:cBhvr>
                                      <p:to>
                                        <p:strVal val="visible"/>
                                      </p:to>
                                    </p:set>
                                    <p:animEffect transition="in" filter="fade">
                                      <p:cBhvr>
                                        <p:cTn id="54" dur="1000"/>
                                        <p:tgtEl>
                                          <p:spTgt spid="158"/>
                                        </p:tgtEl>
                                      </p:cBhvr>
                                    </p:animEffect>
                                  </p:childTnLst>
                                </p:cTn>
                              </p:par>
                              <p:par>
                                <p:cTn id="55" presetID="10" presetClass="entr" fill="hold" grpId="14" nodeType="withEffect">
                                  <p:stCondLst>
                                    <p:cond delay="0"/>
                                  </p:stCondLst>
                                  <p:iterate>
                                    <p:tmAbs val="0"/>
                                  </p:iterate>
                                  <p:childTnLst>
                                    <p:set>
                                      <p:cBhvr>
                                        <p:cTn id="56" fill="hold"/>
                                        <p:tgtEl>
                                          <p:spTgt spid="159"/>
                                        </p:tgtEl>
                                        <p:attrNameLst>
                                          <p:attrName>style.visibility</p:attrName>
                                        </p:attrNameLst>
                                      </p:cBhvr>
                                      <p:to>
                                        <p:strVal val="visible"/>
                                      </p:to>
                                    </p:set>
                                    <p:animEffect transition="in" filter="fade">
                                      <p:cBhvr>
                                        <p:cTn id="57" dur="1000"/>
                                        <p:tgtEl>
                                          <p:spTgt spid="159"/>
                                        </p:tgtEl>
                                      </p:cBhvr>
                                    </p:animEffect>
                                  </p:childTnLst>
                                </p:cTn>
                              </p:par>
                              <p:par>
                                <p:cTn id="58" presetID="10" presetClass="entr" fill="hold" grpId="15" nodeType="withEffect">
                                  <p:stCondLst>
                                    <p:cond delay="0"/>
                                  </p:stCondLst>
                                  <p:iterate>
                                    <p:tmAbs val="0"/>
                                  </p:iterate>
                                  <p:childTnLst>
                                    <p:set>
                                      <p:cBhvr>
                                        <p:cTn id="59" fill="hold"/>
                                        <p:tgtEl>
                                          <p:spTgt spid="160"/>
                                        </p:tgtEl>
                                        <p:attrNameLst>
                                          <p:attrName>style.visibility</p:attrName>
                                        </p:attrNameLst>
                                      </p:cBhvr>
                                      <p:to>
                                        <p:strVal val="visible"/>
                                      </p:to>
                                    </p:set>
                                    <p:animEffect transition="in" filter="fade">
                                      <p:cBhvr>
                                        <p:cTn id="60" dur="1000"/>
                                        <p:tgtEl>
                                          <p:spTgt spid="160"/>
                                        </p:tgtEl>
                                      </p:cBhvr>
                                    </p:animEffect>
                                  </p:childTnLst>
                                </p:cTn>
                              </p:par>
                              <p:par>
                                <p:cTn id="61" presetID="10" presetClass="entr" fill="hold" grpId="16" nodeType="withEffect">
                                  <p:stCondLst>
                                    <p:cond delay="0"/>
                                  </p:stCondLst>
                                  <p:iterate>
                                    <p:tmAbs val="0"/>
                                  </p:iterate>
                                  <p:childTnLst>
                                    <p:set>
                                      <p:cBhvr>
                                        <p:cTn id="62" fill="hold"/>
                                        <p:tgtEl>
                                          <p:spTgt spid="161"/>
                                        </p:tgtEl>
                                        <p:attrNameLst>
                                          <p:attrName>style.visibility</p:attrName>
                                        </p:attrNameLst>
                                      </p:cBhvr>
                                      <p:to>
                                        <p:strVal val="visible"/>
                                      </p:to>
                                    </p:set>
                                    <p:animEffect transition="in" filter="fade">
                                      <p:cBhvr>
                                        <p:cTn id="63" dur="1000"/>
                                        <p:tgtEl>
                                          <p:spTgt spid="161"/>
                                        </p:tgtEl>
                                      </p:cBhvr>
                                    </p:animEffect>
                                  </p:childTnLst>
                                </p:cTn>
                              </p:par>
                              <p:par>
                                <p:cTn id="64" presetID="10" presetClass="entr" fill="hold" grpId="17" nodeType="withEffect">
                                  <p:stCondLst>
                                    <p:cond delay="0"/>
                                  </p:stCondLst>
                                  <p:iterate>
                                    <p:tmAbs val="0"/>
                                  </p:iterate>
                                  <p:childTnLst>
                                    <p:set>
                                      <p:cBhvr>
                                        <p:cTn id="65" fill="hold"/>
                                        <p:tgtEl>
                                          <p:spTgt spid="162"/>
                                        </p:tgtEl>
                                        <p:attrNameLst>
                                          <p:attrName>style.visibility</p:attrName>
                                        </p:attrNameLst>
                                      </p:cBhvr>
                                      <p:to>
                                        <p:strVal val="visible"/>
                                      </p:to>
                                    </p:set>
                                    <p:animEffect transition="in" filter="fade">
                                      <p:cBhvr>
                                        <p:cTn id="66" dur="1000"/>
                                        <p:tgtEl>
                                          <p:spTgt spid="162"/>
                                        </p:tgtEl>
                                      </p:cBhvr>
                                    </p:animEffect>
                                  </p:childTnLst>
                                </p:cTn>
                              </p:par>
                            </p:childTnLst>
                          </p:cTn>
                        </p:par>
                        <p:par>
                          <p:cTn id="67" fill="hold">
                            <p:stCondLst>
                              <p:cond delay="4200"/>
                            </p:stCondLst>
                            <p:childTnLst>
                              <p:par>
                                <p:cTn id="68" presetID="22" presetClass="entr" presetSubtype="8" fill="hold" grpId="18" nodeType="afterEffect">
                                  <p:stCondLst>
                                    <p:cond delay="100"/>
                                  </p:stCondLst>
                                  <p:iterate>
                                    <p:tmAbs val="0"/>
                                  </p:iterate>
                                  <p:childTnLst>
                                    <p:set>
                                      <p:cBhvr>
                                        <p:cTn id="69" fill="hold"/>
                                        <p:tgtEl>
                                          <p:spTgt spid="163"/>
                                        </p:tgtEl>
                                        <p:attrNameLst>
                                          <p:attrName>style.visibility</p:attrName>
                                        </p:attrNameLst>
                                      </p:cBhvr>
                                      <p:to>
                                        <p:strVal val="visible"/>
                                      </p:to>
                                    </p:set>
                                    <p:animEffect transition="in" filter="wipe(left)">
                                      <p:cBhvr>
                                        <p:cTn id="70" dur="800"/>
                                        <p:tgtEl>
                                          <p:spTgt spid="163"/>
                                        </p:tgtEl>
                                      </p:cBhvr>
                                    </p:animEffect>
                                  </p:childTnLst>
                                </p:cTn>
                              </p:par>
                            </p:childTnLst>
                          </p:cTn>
                        </p:par>
                        <p:par>
                          <p:cTn id="71" fill="hold">
                            <p:stCondLst>
                              <p:cond delay="5100"/>
                            </p:stCondLst>
                            <p:childTnLst>
                              <p:par>
                                <p:cTn id="72" presetID="22" presetClass="entr" presetSubtype="8" fill="hold" grpId="19" nodeType="afterEffect">
                                  <p:stCondLst>
                                    <p:cond delay="0"/>
                                  </p:stCondLst>
                                  <p:iterate>
                                    <p:tmAbs val="0"/>
                                  </p:iterate>
                                  <p:childTnLst>
                                    <p:set>
                                      <p:cBhvr>
                                        <p:cTn id="73" fill="hold"/>
                                        <p:tgtEl>
                                          <p:spTgt spid="165"/>
                                        </p:tgtEl>
                                        <p:attrNameLst>
                                          <p:attrName>style.visibility</p:attrName>
                                        </p:attrNameLst>
                                      </p:cBhvr>
                                      <p:to>
                                        <p:strVal val="visible"/>
                                      </p:to>
                                    </p:set>
                                    <p:animEffect transition="in" filter="wipe(left)">
                                      <p:cBhvr>
                                        <p:cTn id="74" dur="800"/>
                                        <p:tgtEl>
                                          <p:spTgt spid="165"/>
                                        </p:tgtEl>
                                      </p:cBhvr>
                                    </p:animEffect>
                                  </p:childTnLst>
                                </p:cTn>
                              </p:par>
                            </p:childTnLst>
                          </p:cTn>
                        </p:par>
                        <p:par>
                          <p:cTn id="75" fill="hold">
                            <p:stCondLst>
                              <p:cond delay="5900"/>
                            </p:stCondLst>
                            <p:childTnLst>
                              <p:par>
                                <p:cTn id="76" presetID="22" presetClass="entr" presetSubtype="8" fill="hold" grpId="20" nodeType="afterEffect">
                                  <p:stCondLst>
                                    <p:cond delay="100"/>
                                  </p:stCondLst>
                                  <p:iterate>
                                    <p:tmAbs val="0"/>
                                  </p:iterate>
                                  <p:childTnLst>
                                    <p:set>
                                      <p:cBhvr>
                                        <p:cTn id="77" fill="hold"/>
                                        <p:tgtEl>
                                          <p:spTgt spid="164"/>
                                        </p:tgtEl>
                                        <p:attrNameLst>
                                          <p:attrName>style.visibility</p:attrName>
                                        </p:attrNameLst>
                                      </p:cBhvr>
                                      <p:to>
                                        <p:strVal val="visible"/>
                                      </p:to>
                                    </p:set>
                                    <p:animEffect transition="in" filter="wipe(left)">
                                      <p:cBhvr>
                                        <p:cTn id="78" dur="800"/>
                                        <p:tgtEl>
                                          <p:spTgt spid="164"/>
                                        </p:tgtEl>
                                      </p:cBhvr>
                                    </p:animEffect>
                                  </p:childTnLst>
                                </p:cTn>
                              </p:par>
                            </p:childTnLst>
                          </p:cTn>
                        </p:par>
                        <p:par>
                          <p:cTn id="79" fill="hold">
                            <p:stCondLst>
                              <p:cond delay="6800"/>
                            </p:stCondLst>
                            <p:childTnLst>
                              <p:par>
                                <p:cTn id="80" presetID="22" presetClass="entr" presetSubtype="8" fill="hold" grpId="21" nodeType="afterEffect">
                                  <p:stCondLst>
                                    <p:cond delay="0"/>
                                  </p:stCondLst>
                                  <p:iterate>
                                    <p:tmAbs val="0"/>
                                  </p:iterate>
                                  <p:childTnLst>
                                    <p:set>
                                      <p:cBhvr>
                                        <p:cTn id="81" fill="hold"/>
                                        <p:tgtEl>
                                          <p:spTgt spid="166"/>
                                        </p:tgtEl>
                                        <p:attrNameLst>
                                          <p:attrName>style.visibility</p:attrName>
                                        </p:attrNameLst>
                                      </p:cBhvr>
                                      <p:to>
                                        <p:strVal val="visible"/>
                                      </p:to>
                                    </p:set>
                                    <p:animEffect transition="in" filter="wipe(left)">
                                      <p:cBhvr>
                                        <p:cTn id="82" dur="8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1" animBg="1" advAuto="0"/>
      <p:bldP spid="147" grpId="3" animBg="1" advAuto="0"/>
      <p:bldP spid="148" grpId="5" animBg="1" advAuto="0"/>
      <p:bldP spid="149" grpId="9" animBg="1" advAuto="0"/>
      <p:bldP spid="150" grpId="7" animBg="1" advAuto="0"/>
      <p:bldP spid="151" grpId="2" animBg="1" advAuto="0"/>
      <p:bldP spid="152" grpId="4" animBg="1" advAuto="0"/>
      <p:bldP spid="153" grpId="6" animBg="1" advAuto="0"/>
      <p:bldP spid="154" grpId="8" animBg="1" advAuto="0"/>
      <p:bldP spid="155" grpId="10" animBg="1" advAuto="0"/>
      <p:bldP spid="156" grpId="12" animBg="1" advAuto="0"/>
      <p:bldP spid="157" grpId="11" animBg="1" advAuto="0"/>
      <p:bldP spid="158" grpId="13" animBg="1" advAuto="0"/>
      <p:bldP spid="159" grpId="14" animBg="1" advAuto="0"/>
      <p:bldP spid="160" grpId="15" animBg="1" advAuto="0"/>
      <p:bldP spid="161" grpId="16" animBg="1" advAuto="0"/>
      <p:bldP spid="162" grpId="17" animBg="1" advAuto="0"/>
      <p:bldP spid="163" grpId="18" animBg="1" advAuto="0"/>
      <p:bldP spid="164" grpId="20" animBg="1" advAuto="0"/>
      <p:bldP spid="165" grpId="19" animBg="1" advAuto="0"/>
      <p:bldP spid="166" grpId="2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Les fonctionnalités"/>
          <p:cNvSpPr txBox="1">
            <a:spLocks noGrp="1"/>
          </p:cNvSpPr>
          <p:nvPr>
            <p:ph type="title"/>
          </p:nvPr>
        </p:nvSpPr>
        <p:spPr>
          <a:xfrm>
            <a:off x="952500" y="635000"/>
            <a:ext cx="6164362" cy="950814"/>
          </a:xfrm>
          <a:prstGeom prst="rect">
            <a:avLst/>
          </a:prstGeom>
        </p:spPr>
        <p:txBody>
          <a:bodyPr>
            <a:normAutofit fontScale="90000"/>
          </a:bodyPr>
          <a:lstStyle>
            <a:lvl1pPr defTabSz="800735">
              <a:lnSpc>
                <a:spcPct val="120000"/>
              </a:lnSpc>
              <a:defRPr sz="5820" cap="none">
                <a:latin typeface="+mn-lt"/>
                <a:ea typeface="+mn-ea"/>
                <a:cs typeface="+mn-cs"/>
                <a:sym typeface="Gill Sans"/>
              </a:defRPr>
            </a:lvl1pPr>
          </a:lstStyle>
          <a:p>
            <a:r>
              <a:t>Les fonctionnalités</a:t>
            </a:r>
          </a:p>
        </p:txBody>
      </p:sp>
      <p:pic>
        <p:nvPicPr>
          <p:cNvPr id="172" name="Groupe 6.jpg" descr="Groupe 6.jpg"/>
          <p:cNvPicPr>
            <a:picLocks noChangeAspect="1"/>
          </p:cNvPicPr>
          <p:nvPr/>
        </p:nvPicPr>
        <p:blipFill>
          <a:blip r:embed="rId2"/>
          <a:srcRect r="6622" b="25"/>
          <a:stretch>
            <a:fillRect/>
          </a:stretch>
        </p:blipFill>
        <p:spPr>
          <a:xfrm>
            <a:off x="12040837" y="3216336"/>
            <a:ext cx="10732297" cy="3570685"/>
          </a:xfrm>
          <a:custGeom>
            <a:avLst/>
            <a:gdLst/>
            <a:ahLst/>
            <a:cxnLst>
              <a:cxn ang="0">
                <a:pos x="wd2" y="hd2"/>
              </a:cxn>
              <a:cxn ang="5400000">
                <a:pos x="wd2" y="hd2"/>
              </a:cxn>
              <a:cxn ang="10800000">
                <a:pos x="wd2" y="hd2"/>
              </a:cxn>
              <a:cxn ang="16200000">
                <a:pos x="wd2" y="hd2"/>
              </a:cxn>
            </a:cxnLst>
            <a:rect l="0" t="0" r="r" b="b"/>
            <a:pathLst>
              <a:path w="21577" h="21600" extrusionOk="0">
                <a:moveTo>
                  <a:pt x="0" y="0"/>
                </a:moveTo>
                <a:lnTo>
                  <a:pt x="2" y="10227"/>
                </a:lnTo>
                <a:cubicBezTo>
                  <a:pt x="4" y="21471"/>
                  <a:pt x="-18" y="20667"/>
                  <a:pt x="307" y="21329"/>
                </a:cubicBezTo>
                <a:cubicBezTo>
                  <a:pt x="426" y="21571"/>
                  <a:pt x="1194" y="21590"/>
                  <a:pt x="11771" y="21598"/>
                </a:cubicBezTo>
                <a:lnTo>
                  <a:pt x="15335" y="21600"/>
                </a:lnTo>
                <a:cubicBezTo>
                  <a:pt x="20444" y="21587"/>
                  <a:pt x="21208" y="21537"/>
                  <a:pt x="21301" y="21353"/>
                </a:cubicBezTo>
                <a:cubicBezTo>
                  <a:pt x="21582" y="20801"/>
                  <a:pt x="21578" y="20956"/>
                  <a:pt x="21578" y="11586"/>
                </a:cubicBezTo>
                <a:cubicBezTo>
                  <a:pt x="21578" y="6457"/>
                  <a:pt x="21558" y="2773"/>
                  <a:pt x="21529" y="2545"/>
                </a:cubicBezTo>
                <a:cubicBezTo>
                  <a:pt x="21502" y="2333"/>
                  <a:pt x="21417" y="2037"/>
                  <a:pt x="21340" y="1885"/>
                </a:cubicBezTo>
                <a:cubicBezTo>
                  <a:pt x="21207" y="1622"/>
                  <a:pt x="20802" y="1604"/>
                  <a:pt x="13317" y="1532"/>
                </a:cubicBezTo>
                <a:lnTo>
                  <a:pt x="5433" y="1455"/>
                </a:lnTo>
                <a:lnTo>
                  <a:pt x="5417" y="727"/>
                </a:lnTo>
                <a:lnTo>
                  <a:pt x="5402" y="0"/>
                </a:lnTo>
                <a:lnTo>
                  <a:pt x="2701" y="0"/>
                </a:lnTo>
                <a:lnTo>
                  <a:pt x="0" y="0"/>
                </a:lnTo>
                <a:close/>
              </a:path>
            </a:pathLst>
          </a:custGeom>
          <a:ln w="12700">
            <a:miter lim="400000"/>
          </a:ln>
        </p:spPr>
      </p:pic>
      <p:pic>
        <p:nvPicPr>
          <p:cNvPr id="173" name="Groupe 7.jpg" descr="Groupe 7.jpg"/>
          <p:cNvPicPr>
            <a:picLocks noChangeAspect="1"/>
          </p:cNvPicPr>
          <p:nvPr/>
        </p:nvPicPr>
        <p:blipFill>
          <a:blip r:embed="rId3"/>
          <a:srcRect r="6622" b="1"/>
          <a:stretch>
            <a:fillRect/>
          </a:stretch>
        </p:blipFill>
        <p:spPr>
          <a:xfrm>
            <a:off x="12040837" y="9895538"/>
            <a:ext cx="10732295" cy="27860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612"/>
                </a:lnTo>
                <a:cubicBezTo>
                  <a:pt x="0" y="19085"/>
                  <a:pt x="2" y="19232"/>
                  <a:pt x="109" y="19935"/>
                </a:cubicBezTo>
                <a:cubicBezTo>
                  <a:pt x="170" y="20328"/>
                  <a:pt x="302" y="20858"/>
                  <a:pt x="403" y="21114"/>
                </a:cubicBezTo>
                <a:lnTo>
                  <a:pt x="587" y="21578"/>
                </a:lnTo>
                <a:lnTo>
                  <a:pt x="11859" y="21588"/>
                </a:lnTo>
                <a:lnTo>
                  <a:pt x="21041" y="21600"/>
                </a:lnTo>
                <a:lnTo>
                  <a:pt x="21218" y="21157"/>
                </a:lnTo>
                <a:cubicBezTo>
                  <a:pt x="21316" y="20914"/>
                  <a:pt x="21443" y="20356"/>
                  <a:pt x="21498" y="19917"/>
                </a:cubicBezTo>
                <a:cubicBezTo>
                  <a:pt x="21595" y="19160"/>
                  <a:pt x="21600" y="18709"/>
                  <a:pt x="21600" y="11277"/>
                </a:cubicBezTo>
                <a:cubicBezTo>
                  <a:pt x="21600" y="2640"/>
                  <a:pt x="21598" y="2588"/>
                  <a:pt x="21277" y="1683"/>
                </a:cubicBezTo>
                <a:cubicBezTo>
                  <a:pt x="21133" y="1277"/>
                  <a:pt x="21122" y="1277"/>
                  <a:pt x="13286" y="1178"/>
                </a:cubicBezTo>
                <a:lnTo>
                  <a:pt x="5439" y="1080"/>
                </a:lnTo>
                <a:lnTo>
                  <a:pt x="5422" y="542"/>
                </a:lnTo>
                <a:lnTo>
                  <a:pt x="5406" y="0"/>
                </a:lnTo>
                <a:lnTo>
                  <a:pt x="2703" y="0"/>
                </a:lnTo>
                <a:lnTo>
                  <a:pt x="0" y="0"/>
                </a:lnTo>
                <a:close/>
              </a:path>
            </a:pathLst>
          </a:custGeom>
          <a:ln w="12700">
            <a:miter lim="400000"/>
          </a:ln>
        </p:spPr>
      </p:pic>
      <p:pic>
        <p:nvPicPr>
          <p:cNvPr id="174" name="Groupe 5.jpg" descr="Groupe 5.jpg"/>
          <p:cNvPicPr>
            <a:picLocks noChangeAspect="1"/>
          </p:cNvPicPr>
          <p:nvPr/>
        </p:nvPicPr>
        <p:blipFill>
          <a:blip r:embed="rId4"/>
          <a:srcRect r="6620" b="14"/>
          <a:stretch>
            <a:fillRect/>
          </a:stretch>
        </p:blipFill>
        <p:spPr>
          <a:xfrm>
            <a:off x="12040111" y="7282715"/>
            <a:ext cx="10733882" cy="2067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204"/>
                </a:lnTo>
                <a:cubicBezTo>
                  <a:pt x="0" y="18142"/>
                  <a:pt x="3" y="18440"/>
                  <a:pt x="109" y="19370"/>
                </a:cubicBezTo>
                <a:cubicBezTo>
                  <a:pt x="170" y="19896"/>
                  <a:pt x="302" y="20606"/>
                  <a:pt x="403" y="20949"/>
                </a:cubicBezTo>
                <a:lnTo>
                  <a:pt x="587" y="21571"/>
                </a:lnTo>
                <a:lnTo>
                  <a:pt x="11859" y="21588"/>
                </a:lnTo>
                <a:lnTo>
                  <a:pt x="20979" y="21600"/>
                </a:lnTo>
                <a:lnTo>
                  <a:pt x="21186" y="21028"/>
                </a:lnTo>
                <a:cubicBezTo>
                  <a:pt x="21327" y="20640"/>
                  <a:pt x="21429" y="20094"/>
                  <a:pt x="21498" y="19361"/>
                </a:cubicBezTo>
                <a:cubicBezTo>
                  <a:pt x="21591" y="18365"/>
                  <a:pt x="21600" y="17734"/>
                  <a:pt x="21600" y="11907"/>
                </a:cubicBezTo>
                <a:cubicBezTo>
                  <a:pt x="21600" y="4916"/>
                  <a:pt x="21565" y="3902"/>
                  <a:pt x="21301" y="2977"/>
                </a:cubicBezTo>
                <a:cubicBezTo>
                  <a:pt x="21172" y="2523"/>
                  <a:pt x="20782" y="2497"/>
                  <a:pt x="13302" y="2371"/>
                </a:cubicBezTo>
                <a:lnTo>
                  <a:pt x="5439" y="2239"/>
                </a:lnTo>
                <a:lnTo>
                  <a:pt x="5422" y="1119"/>
                </a:lnTo>
                <a:lnTo>
                  <a:pt x="5407" y="0"/>
                </a:lnTo>
                <a:lnTo>
                  <a:pt x="2703" y="0"/>
                </a:lnTo>
                <a:lnTo>
                  <a:pt x="0" y="0"/>
                </a:lnTo>
                <a:close/>
              </a:path>
            </a:pathLst>
          </a:custGeom>
          <a:ln w="12700">
            <a:miter lim="400000"/>
          </a:ln>
        </p:spPr>
      </p:pic>
      <p:pic>
        <p:nvPicPr>
          <p:cNvPr id="175" name="Groupe 4.jpg" descr="Groupe 4.jpg"/>
          <p:cNvPicPr>
            <a:picLocks noChangeAspect="1"/>
          </p:cNvPicPr>
          <p:nvPr/>
        </p:nvPicPr>
        <p:blipFill>
          <a:blip r:embed="rId5"/>
          <a:srcRect r="6639" b="7"/>
          <a:stretch>
            <a:fillRect/>
          </a:stretch>
        </p:blipFill>
        <p:spPr>
          <a:xfrm>
            <a:off x="12040837" y="883309"/>
            <a:ext cx="10730347" cy="1886347"/>
          </a:xfrm>
          <a:custGeom>
            <a:avLst/>
            <a:gdLst/>
            <a:ahLst/>
            <a:cxnLst>
              <a:cxn ang="0">
                <a:pos x="wd2" y="hd2"/>
              </a:cxn>
              <a:cxn ang="5400000">
                <a:pos x="wd2" y="hd2"/>
              </a:cxn>
              <a:cxn ang="10800000">
                <a:pos x="wd2" y="hd2"/>
              </a:cxn>
              <a:cxn ang="16200000">
                <a:pos x="wd2" y="hd2"/>
              </a:cxn>
            </a:cxnLst>
            <a:rect l="0" t="0" r="r" b="b"/>
            <a:pathLst>
              <a:path w="21426" h="21600" extrusionOk="0">
                <a:moveTo>
                  <a:pt x="0" y="0"/>
                </a:moveTo>
                <a:lnTo>
                  <a:pt x="0" y="9171"/>
                </a:lnTo>
                <a:cubicBezTo>
                  <a:pt x="0" y="19424"/>
                  <a:pt x="6" y="19605"/>
                  <a:pt x="347" y="20877"/>
                </a:cubicBezTo>
                <a:lnTo>
                  <a:pt x="532" y="21568"/>
                </a:lnTo>
                <a:lnTo>
                  <a:pt x="11741" y="21586"/>
                </a:lnTo>
                <a:lnTo>
                  <a:pt x="20952" y="21600"/>
                </a:lnTo>
                <a:lnTo>
                  <a:pt x="21139" y="20723"/>
                </a:lnTo>
                <a:cubicBezTo>
                  <a:pt x="21415" y="19430"/>
                  <a:pt x="21441" y="18590"/>
                  <a:pt x="21422" y="11520"/>
                </a:cubicBezTo>
                <a:cubicBezTo>
                  <a:pt x="21407" y="6180"/>
                  <a:pt x="21392" y="5226"/>
                  <a:pt x="21315" y="4581"/>
                </a:cubicBezTo>
                <a:cubicBezTo>
                  <a:pt x="21119" y="2936"/>
                  <a:pt x="21600" y="3037"/>
                  <a:pt x="13172" y="2881"/>
                </a:cubicBezTo>
                <a:lnTo>
                  <a:pt x="5396" y="2736"/>
                </a:lnTo>
                <a:lnTo>
                  <a:pt x="5380" y="1368"/>
                </a:lnTo>
                <a:lnTo>
                  <a:pt x="5365" y="0"/>
                </a:lnTo>
                <a:lnTo>
                  <a:pt x="2683" y="0"/>
                </a:lnTo>
                <a:lnTo>
                  <a:pt x="0" y="0"/>
                </a:lnTo>
                <a:close/>
              </a:path>
            </a:pathLst>
          </a:custGeom>
          <a:ln w="12700">
            <a:miter lim="400000"/>
          </a:ln>
        </p:spPr>
      </p:pic>
      <p:sp>
        <p:nvSpPr>
          <p:cNvPr id="176" name="Ligne"/>
          <p:cNvSpPr/>
          <p:nvPr/>
        </p:nvSpPr>
        <p:spPr>
          <a:xfrm flipV="1">
            <a:off x="17406985" y="9391135"/>
            <a:ext cx="1" cy="616812"/>
          </a:xfrm>
          <a:prstGeom prst="line">
            <a:avLst/>
          </a:prstGeom>
          <a:ln w="50800">
            <a:solidFill>
              <a:srgbClr val="6F6A5A"/>
            </a:solidFill>
            <a:miter lim="400000"/>
            <a:tailEnd type="triangle"/>
          </a:ln>
        </p:spPr>
        <p:txBody>
          <a:bodyPr lIns="50800" tIns="50800" rIns="50800" bIns="50800" anchor="ctr"/>
          <a:lstStyle/>
          <a:p>
            <a:pPr>
              <a:defRPr sz="4200"/>
            </a:pPr>
            <a:endParaRPr/>
          </a:p>
        </p:txBody>
      </p:sp>
      <p:sp>
        <p:nvSpPr>
          <p:cNvPr id="177" name="Ligne"/>
          <p:cNvSpPr/>
          <p:nvPr/>
        </p:nvSpPr>
        <p:spPr>
          <a:xfrm flipV="1">
            <a:off x="17406985" y="6842668"/>
            <a:ext cx="1" cy="616812"/>
          </a:xfrm>
          <a:prstGeom prst="line">
            <a:avLst/>
          </a:prstGeom>
          <a:ln w="50800">
            <a:solidFill>
              <a:srgbClr val="6F6A5A"/>
            </a:solidFill>
            <a:miter lim="400000"/>
            <a:tailEnd type="triangle"/>
          </a:ln>
        </p:spPr>
        <p:txBody>
          <a:bodyPr lIns="50800" tIns="50800" rIns="50800" bIns="50800" anchor="ctr"/>
          <a:lstStyle/>
          <a:p>
            <a:pPr>
              <a:defRPr sz="4200"/>
            </a:pPr>
            <a:endParaRPr/>
          </a:p>
        </p:txBody>
      </p:sp>
      <p:sp>
        <p:nvSpPr>
          <p:cNvPr id="178" name="Ligne"/>
          <p:cNvSpPr/>
          <p:nvPr/>
        </p:nvSpPr>
        <p:spPr>
          <a:xfrm flipV="1">
            <a:off x="17406985" y="2812535"/>
            <a:ext cx="1" cy="616812"/>
          </a:xfrm>
          <a:prstGeom prst="line">
            <a:avLst/>
          </a:prstGeom>
          <a:ln w="50800">
            <a:solidFill>
              <a:srgbClr val="6F6A5A"/>
            </a:solidFill>
            <a:miter lim="400000"/>
            <a:tailEnd type="triangle"/>
          </a:ln>
        </p:spPr>
        <p:txBody>
          <a:bodyPr lIns="50800" tIns="50800" rIns="50800" bIns="50800" anchor="ctr"/>
          <a:lstStyle/>
          <a:p>
            <a:pPr>
              <a:defRPr sz="4200"/>
            </a:pPr>
            <a:endParaRPr/>
          </a:p>
        </p:txBody>
      </p:sp>
      <p:sp>
        <p:nvSpPr>
          <p:cNvPr id="179" name="* Uniquement lorsque le client est connecté"/>
          <p:cNvSpPr txBox="1"/>
          <p:nvPr/>
        </p:nvSpPr>
        <p:spPr>
          <a:xfrm>
            <a:off x="674942" y="10253267"/>
            <a:ext cx="8301038"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solidFill>
                  <a:srgbClr val="79AAD6"/>
                </a:solidFill>
              </a:defRPr>
            </a:lvl1pPr>
          </a:lstStyle>
          <a:p>
            <a:r>
              <a:t>* Uniquement lorsque le client est connecté</a:t>
            </a:r>
          </a:p>
        </p:txBody>
      </p:sp>
      <p:pic>
        <p:nvPicPr>
          <p:cNvPr id="180" name="Groupe 8.png" descr="Groupe 8.png"/>
          <p:cNvPicPr>
            <a:picLocks noChangeAspect="1"/>
          </p:cNvPicPr>
          <p:nvPr/>
        </p:nvPicPr>
        <p:blipFill>
          <a:blip r:embed="rId6"/>
          <a:stretch>
            <a:fillRect/>
          </a:stretch>
        </p:blipFill>
        <p:spPr>
          <a:xfrm>
            <a:off x="1269055" y="5124113"/>
            <a:ext cx="7112812" cy="4706035"/>
          </a:xfrm>
          <a:prstGeom prst="rect">
            <a:avLst/>
          </a:prstGeom>
          <a:ln w="12700">
            <a:miter lim="400000"/>
          </a:ln>
        </p:spPr>
      </p:pic>
      <p:sp>
        <p:nvSpPr>
          <p:cNvPr id="181" name="ULMA Johann"/>
          <p:cNvSpPr txBox="1"/>
          <p:nvPr/>
        </p:nvSpPr>
        <p:spPr>
          <a:xfrm>
            <a:off x="17469789" y="13041472"/>
            <a:ext cx="5946926"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a:lnSpc>
                <a:spcPct val="120000"/>
              </a:lnSpc>
              <a:defRPr sz="3200"/>
            </a:lvl1pPr>
          </a:lstStyle>
          <a:p>
            <a:r>
              <a:t>ULMA Johann</a:t>
            </a:r>
          </a:p>
        </p:txBody>
      </p:sp>
      <p:sp>
        <p:nvSpPr>
          <p:cNvPr id="182" name="Projet 6 : Analysez les besoins de votre client pour son groupe de pizzerias"/>
          <p:cNvSpPr txBox="1"/>
          <p:nvPr/>
        </p:nvSpPr>
        <p:spPr>
          <a:xfrm>
            <a:off x="948837" y="13041472"/>
            <a:ext cx="13455519"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lnSpc>
                <a:spcPct val="120000"/>
              </a:lnSpc>
              <a:defRPr sz="3200"/>
            </a:lvl1pPr>
          </a:lstStyle>
          <a:p>
            <a:r>
              <a:t>Projet 6 : Analysez les besoins de votre client pour son groupe de pizzerias</a:t>
            </a:r>
          </a:p>
        </p:txBody>
      </p:sp>
      <p:sp>
        <p:nvSpPr>
          <p:cNvPr id="183" name="On a identifié les différentes fonctions liées au projet à la fois pour les clients mais aussi pour l’équipe de la Pizzeria."/>
          <p:cNvSpPr txBox="1"/>
          <p:nvPr/>
        </p:nvSpPr>
        <p:spPr>
          <a:xfrm>
            <a:off x="1045492" y="2092791"/>
            <a:ext cx="7559938" cy="1656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20000"/>
              </a:lnSpc>
              <a:defRPr sz="3200"/>
            </a:lvl1pPr>
          </a:lstStyle>
          <a:p>
            <a:r>
              <a:t>On a identifié les différentes fonctions liées au projet à la fois pour les clients mais aussi pour l’équipe de la Pizzeria.</a:t>
            </a:r>
          </a:p>
        </p:txBody>
      </p:sp>
    </p:spTree>
  </p:cSld>
  <p:clrMapOvr>
    <a:masterClrMapping/>
  </p:clrMapOvr>
  <mc:AlternateContent xmlns:mc="http://schemas.openxmlformats.org/markup-compatibility/2006" xmlns:p14="http://schemas.microsoft.com/office/powerpoint/2010/main">
    <mc:Choice Requires="p14">
      <p:transition spd="med">
        <p:wipe dir="r"/>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80"/>
                                        </p:tgtEl>
                                        <p:attrNameLst>
                                          <p:attrName>style.visibility</p:attrName>
                                        </p:attrNameLst>
                                      </p:cBhvr>
                                      <p:to>
                                        <p:strVal val="visible"/>
                                      </p:to>
                                    </p:set>
                                    <p:anim calcmode="lin" valueType="num">
                                      <p:cBhvr>
                                        <p:cTn id="7" dur="750" fill="hold"/>
                                        <p:tgtEl>
                                          <p:spTgt spid="180"/>
                                        </p:tgtEl>
                                        <p:attrNameLst>
                                          <p:attrName>ppt_w</p:attrName>
                                        </p:attrNameLst>
                                      </p:cBhvr>
                                      <p:tavLst>
                                        <p:tav tm="0">
                                          <p:val>
                                            <p:fltVal val="0"/>
                                          </p:val>
                                        </p:tav>
                                        <p:tav tm="100000">
                                          <p:val>
                                            <p:strVal val="#ppt_w"/>
                                          </p:val>
                                        </p:tav>
                                      </p:tavLst>
                                    </p:anim>
                                    <p:anim calcmode="lin" valueType="num">
                                      <p:cBhvr>
                                        <p:cTn id="8" dur="750" fill="hold"/>
                                        <p:tgtEl>
                                          <p:spTgt spid="180"/>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2" nodeType="afterEffect">
                                  <p:stCondLst>
                                    <p:cond delay="0"/>
                                  </p:stCondLst>
                                  <p:iterate>
                                    <p:tmAbs val="0"/>
                                  </p:iterate>
                                  <p:childTnLst>
                                    <p:set>
                                      <p:cBhvr>
                                        <p:cTn id="11" fill="hold"/>
                                        <p:tgtEl>
                                          <p:spTgt spid="179"/>
                                        </p:tgtEl>
                                        <p:attrNameLst>
                                          <p:attrName>style.visibility</p:attrName>
                                        </p:attrNameLst>
                                      </p:cBhvr>
                                      <p:to>
                                        <p:strVal val="visible"/>
                                      </p:to>
                                    </p:set>
                                    <p:anim calcmode="lin" valueType="num">
                                      <p:cBhvr>
                                        <p:cTn id="12" dur="750" fill="hold"/>
                                        <p:tgtEl>
                                          <p:spTgt spid="179"/>
                                        </p:tgtEl>
                                        <p:attrNameLst>
                                          <p:attrName>ppt_w</p:attrName>
                                        </p:attrNameLst>
                                      </p:cBhvr>
                                      <p:tavLst>
                                        <p:tav tm="0">
                                          <p:val>
                                            <p:fltVal val="0"/>
                                          </p:val>
                                        </p:tav>
                                        <p:tav tm="100000">
                                          <p:val>
                                            <p:strVal val="#ppt_w"/>
                                          </p:val>
                                        </p:tav>
                                      </p:tavLst>
                                    </p:anim>
                                    <p:anim calcmode="lin" valueType="num">
                                      <p:cBhvr>
                                        <p:cTn id="13" dur="750" fill="hold"/>
                                        <p:tgtEl>
                                          <p:spTgt spid="179"/>
                                        </p:tgtEl>
                                        <p:attrNameLst>
                                          <p:attrName>ppt_h</p:attrName>
                                        </p:attrNameLst>
                                      </p:cBhvr>
                                      <p:tavLst>
                                        <p:tav tm="0">
                                          <p:val>
                                            <p:fltVal val="0"/>
                                          </p:val>
                                        </p:tav>
                                        <p:tav tm="100000">
                                          <p:val>
                                            <p:strVal val="#ppt_h"/>
                                          </p:val>
                                        </p:tav>
                                      </p:tavLst>
                                    </p:anim>
                                  </p:childTnLst>
                                </p:cTn>
                              </p:par>
                            </p:childTnLst>
                          </p:cTn>
                        </p:par>
                        <p:par>
                          <p:cTn id="14" fill="hold">
                            <p:stCondLst>
                              <p:cond delay="1500"/>
                            </p:stCondLst>
                            <p:childTnLst>
                              <p:par>
                                <p:cTn id="15" presetID="2" presetClass="entr" presetSubtype="1" fill="hold" grpId="3" nodeType="afterEffect">
                                  <p:stCondLst>
                                    <p:cond delay="0"/>
                                  </p:stCondLst>
                                  <p:iterate>
                                    <p:tmAbs val="0"/>
                                  </p:iterate>
                                  <p:childTnLst>
                                    <p:set>
                                      <p:cBhvr>
                                        <p:cTn id="16" fill="hold"/>
                                        <p:tgtEl>
                                          <p:spTgt spid="173"/>
                                        </p:tgtEl>
                                        <p:attrNameLst>
                                          <p:attrName>style.visibility</p:attrName>
                                        </p:attrNameLst>
                                      </p:cBhvr>
                                      <p:to>
                                        <p:strVal val="visible"/>
                                      </p:to>
                                    </p:set>
                                    <p:anim calcmode="lin" valueType="num">
                                      <p:cBhvr>
                                        <p:cTn id="17" dur="300" fill="hold"/>
                                        <p:tgtEl>
                                          <p:spTgt spid="173"/>
                                        </p:tgtEl>
                                        <p:attrNameLst>
                                          <p:attrName>ppt_x</p:attrName>
                                        </p:attrNameLst>
                                      </p:cBhvr>
                                      <p:tavLst>
                                        <p:tav tm="0">
                                          <p:val>
                                            <p:strVal val="#ppt_x"/>
                                          </p:val>
                                        </p:tav>
                                        <p:tav tm="100000">
                                          <p:val>
                                            <p:strVal val="#ppt_x"/>
                                          </p:val>
                                        </p:tav>
                                      </p:tavLst>
                                    </p:anim>
                                    <p:anim calcmode="lin" valueType="num">
                                      <p:cBhvr>
                                        <p:cTn id="18" dur="300" fill="hold"/>
                                        <p:tgtEl>
                                          <p:spTgt spid="173"/>
                                        </p:tgtEl>
                                        <p:attrNameLst>
                                          <p:attrName>ppt_y</p:attrName>
                                        </p:attrNameLst>
                                      </p:cBhvr>
                                      <p:tavLst>
                                        <p:tav tm="0">
                                          <p:val>
                                            <p:strVal val="0-#ppt_h/2"/>
                                          </p:val>
                                        </p:tav>
                                        <p:tav tm="100000">
                                          <p:val>
                                            <p:strVal val="#ppt_y"/>
                                          </p:val>
                                        </p:tav>
                                      </p:tavLst>
                                    </p:anim>
                                  </p:childTnLst>
                                </p:cTn>
                              </p:par>
                            </p:childTnLst>
                          </p:cTn>
                        </p:par>
                        <p:par>
                          <p:cTn id="19" fill="hold">
                            <p:stCondLst>
                              <p:cond delay="1800"/>
                            </p:stCondLst>
                            <p:childTnLst>
                              <p:par>
                                <p:cTn id="20" presetID="23" presetClass="entr" presetSubtype="16" fill="hold" grpId="4" nodeType="afterEffect">
                                  <p:stCondLst>
                                    <p:cond delay="0"/>
                                  </p:stCondLst>
                                  <p:iterate>
                                    <p:tmAbs val="0"/>
                                  </p:iterate>
                                  <p:childTnLst>
                                    <p:set>
                                      <p:cBhvr>
                                        <p:cTn id="21" fill="hold"/>
                                        <p:tgtEl>
                                          <p:spTgt spid="176"/>
                                        </p:tgtEl>
                                        <p:attrNameLst>
                                          <p:attrName>style.visibility</p:attrName>
                                        </p:attrNameLst>
                                      </p:cBhvr>
                                      <p:to>
                                        <p:strVal val="visible"/>
                                      </p:to>
                                    </p:set>
                                    <p:anim calcmode="lin" valueType="num">
                                      <p:cBhvr>
                                        <p:cTn id="22" dur="300" fill="hold"/>
                                        <p:tgtEl>
                                          <p:spTgt spid="176"/>
                                        </p:tgtEl>
                                        <p:attrNameLst>
                                          <p:attrName>ppt_w</p:attrName>
                                        </p:attrNameLst>
                                      </p:cBhvr>
                                      <p:tavLst>
                                        <p:tav tm="0">
                                          <p:val>
                                            <p:fltVal val="0"/>
                                          </p:val>
                                        </p:tav>
                                        <p:tav tm="100000">
                                          <p:val>
                                            <p:strVal val="#ppt_w"/>
                                          </p:val>
                                        </p:tav>
                                      </p:tavLst>
                                    </p:anim>
                                    <p:anim calcmode="lin" valueType="num">
                                      <p:cBhvr>
                                        <p:cTn id="23" dur="300" fill="hold"/>
                                        <p:tgtEl>
                                          <p:spTgt spid="176"/>
                                        </p:tgtEl>
                                        <p:attrNameLst>
                                          <p:attrName>ppt_h</p:attrName>
                                        </p:attrNameLst>
                                      </p:cBhvr>
                                      <p:tavLst>
                                        <p:tav tm="0">
                                          <p:val>
                                            <p:fltVal val="0"/>
                                          </p:val>
                                        </p:tav>
                                        <p:tav tm="100000">
                                          <p:val>
                                            <p:strVal val="#ppt_h"/>
                                          </p:val>
                                        </p:tav>
                                      </p:tavLst>
                                    </p:anim>
                                  </p:childTnLst>
                                </p:cTn>
                              </p:par>
                            </p:childTnLst>
                          </p:cTn>
                        </p:par>
                        <p:par>
                          <p:cTn id="24" fill="hold">
                            <p:stCondLst>
                              <p:cond delay="2100"/>
                            </p:stCondLst>
                            <p:childTnLst>
                              <p:par>
                                <p:cTn id="25" presetID="2" presetClass="entr" presetSubtype="1" fill="hold" grpId="5" nodeType="afterEffect">
                                  <p:stCondLst>
                                    <p:cond delay="0"/>
                                  </p:stCondLst>
                                  <p:iterate>
                                    <p:tmAbs val="0"/>
                                  </p:iterate>
                                  <p:childTnLst>
                                    <p:set>
                                      <p:cBhvr>
                                        <p:cTn id="26" fill="hold"/>
                                        <p:tgtEl>
                                          <p:spTgt spid="174"/>
                                        </p:tgtEl>
                                        <p:attrNameLst>
                                          <p:attrName>style.visibility</p:attrName>
                                        </p:attrNameLst>
                                      </p:cBhvr>
                                      <p:to>
                                        <p:strVal val="visible"/>
                                      </p:to>
                                    </p:set>
                                    <p:anim calcmode="lin" valueType="num">
                                      <p:cBhvr>
                                        <p:cTn id="27" dur="300" fill="hold"/>
                                        <p:tgtEl>
                                          <p:spTgt spid="174"/>
                                        </p:tgtEl>
                                        <p:attrNameLst>
                                          <p:attrName>ppt_x</p:attrName>
                                        </p:attrNameLst>
                                      </p:cBhvr>
                                      <p:tavLst>
                                        <p:tav tm="0">
                                          <p:val>
                                            <p:strVal val="#ppt_x"/>
                                          </p:val>
                                        </p:tav>
                                        <p:tav tm="100000">
                                          <p:val>
                                            <p:strVal val="#ppt_x"/>
                                          </p:val>
                                        </p:tav>
                                      </p:tavLst>
                                    </p:anim>
                                    <p:anim calcmode="lin" valueType="num">
                                      <p:cBhvr>
                                        <p:cTn id="28" dur="300" fill="hold"/>
                                        <p:tgtEl>
                                          <p:spTgt spid="174"/>
                                        </p:tgtEl>
                                        <p:attrNameLst>
                                          <p:attrName>ppt_y</p:attrName>
                                        </p:attrNameLst>
                                      </p:cBhvr>
                                      <p:tavLst>
                                        <p:tav tm="0">
                                          <p:val>
                                            <p:strVal val="0-#ppt_h/2"/>
                                          </p:val>
                                        </p:tav>
                                        <p:tav tm="100000">
                                          <p:val>
                                            <p:strVal val="#ppt_y"/>
                                          </p:val>
                                        </p:tav>
                                      </p:tavLst>
                                    </p:anim>
                                  </p:childTnLst>
                                </p:cTn>
                              </p:par>
                            </p:childTnLst>
                          </p:cTn>
                        </p:par>
                        <p:par>
                          <p:cTn id="29" fill="hold">
                            <p:stCondLst>
                              <p:cond delay="2400"/>
                            </p:stCondLst>
                            <p:childTnLst>
                              <p:par>
                                <p:cTn id="30" presetID="23" presetClass="entr" presetSubtype="16" fill="hold" grpId="6" nodeType="afterEffect">
                                  <p:stCondLst>
                                    <p:cond delay="0"/>
                                  </p:stCondLst>
                                  <p:iterate>
                                    <p:tmAbs val="0"/>
                                  </p:iterate>
                                  <p:childTnLst>
                                    <p:set>
                                      <p:cBhvr>
                                        <p:cTn id="31" fill="hold"/>
                                        <p:tgtEl>
                                          <p:spTgt spid="177"/>
                                        </p:tgtEl>
                                        <p:attrNameLst>
                                          <p:attrName>style.visibility</p:attrName>
                                        </p:attrNameLst>
                                      </p:cBhvr>
                                      <p:to>
                                        <p:strVal val="visible"/>
                                      </p:to>
                                    </p:set>
                                    <p:anim calcmode="lin" valueType="num">
                                      <p:cBhvr>
                                        <p:cTn id="32" dur="300" fill="hold"/>
                                        <p:tgtEl>
                                          <p:spTgt spid="177"/>
                                        </p:tgtEl>
                                        <p:attrNameLst>
                                          <p:attrName>ppt_w</p:attrName>
                                        </p:attrNameLst>
                                      </p:cBhvr>
                                      <p:tavLst>
                                        <p:tav tm="0">
                                          <p:val>
                                            <p:fltVal val="0"/>
                                          </p:val>
                                        </p:tav>
                                        <p:tav tm="100000">
                                          <p:val>
                                            <p:strVal val="#ppt_w"/>
                                          </p:val>
                                        </p:tav>
                                      </p:tavLst>
                                    </p:anim>
                                    <p:anim calcmode="lin" valueType="num">
                                      <p:cBhvr>
                                        <p:cTn id="33" dur="300" fill="hold"/>
                                        <p:tgtEl>
                                          <p:spTgt spid="177"/>
                                        </p:tgtEl>
                                        <p:attrNameLst>
                                          <p:attrName>ppt_h</p:attrName>
                                        </p:attrNameLst>
                                      </p:cBhvr>
                                      <p:tavLst>
                                        <p:tav tm="0">
                                          <p:val>
                                            <p:fltVal val="0"/>
                                          </p:val>
                                        </p:tav>
                                        <p:tav tm="100000">
                                          <p:val>
                                            <p:strVal val="#ppt_h"/>
                                          </p:val>
                                        </p:tav>
                                      </p:tavLst>
                                    </p:anim>
                                  </p:childTnLst>
                                </p:cTn>
                              </p:par>
                            </p:childTnLst>
                          </p:cTn>
                        </p:par>
                        <p:par>
                          <p:cTn id="34" fill="hold">
                            <p:stCondLst>
                              <p:cond delay="2700"/>
                            </p:stCondLst>
                            <p:childTnLst>
                              <p:par>
                                <p:cTn id="35" presetID="2" presetClass="entr" presetSubtype="1" fill="hold" grpId="7" nodeType="afterEffect">
                                  <p:stCondLst>
                                    <p:cond delay="0"/>
                                  </p:stCondLst>
                                  <p:iterate>
                                    <p:tmAbs val="0"/>
                                  </p:iterate>
                                  <p:childTnLst>
                                    <p:set>
                                      <p:cBhvr>
                                        <p:cTn id="36" fill="hold"/>
                                        <p:tgtEl>
                                          <p:spTgt spid="172"/>
                                        </p:tgtEl>
                                        <p:attrNameLst>
                                          <p:attrName>style.visibility</p:attrName>
                                        </p:attrNameLst>
                                      </p:cBhvr>
                                      <p:to>
                                        <p:strVal val="visible"/>
                                      </p:to>
                                    </p:set>
                                    <p:anim calcmode="lin" valueType="num">
                                      <p:cBhvr>
                                        <p:cTn id="37" dur="300" fill="hold"/>
                                        <p:tgtEl>
                                          <p:spTgt spid="172"/>
                                        </p:tgtEl>
                                        <p:attrNameLst>
                                          <p:attrName>ppt_x</p:attrName>
                                        </p:attrNameLst>
                                      </p:cBhvr>
                                      <p:tavLst>
                                        <p:tav tm="0">
                                          <p:val>
                                            <p:strVal val="#ppt_x"/>
                                          </p:val>
                                        </p:tav>
                                        <p:tav tm="100000">
                                          <p:val>
                                            <p:strVal val="#ppt_x"/>
                                          </p:val>
                                        </p:tav>
                                      </p:tavLst>
                                    </p:anim>
                                    <p:anim calcmode="lin" valueType="num">
                                      <p:cBhvr>
                                        <p:cTn id="38" dur="300" fill="hold"/>
                                        <p:tgtEl>
                                          <p:spTgt spid="172"/>
                                        </p:tgtEl>
                                        <p:attrNameLst>
                                          <p:attrName>ppt_y</p:attrName>
                                        </p:attrNameLst>
                                      </p:cBhvr>
                                      <p:tavLst>
                                        <p:tav tm="0">
                                          <p:val>
                                            <p:strVal val="0-#ppt_h/2"/>
                                          </p:val>
                                        </p:tav>
                                        <p:tav tm="100000">
                                          <p:val>
                                            <p:strVal val="#ppt_y"/>
                                          </p:val>
                                        </p:tav>
                                      </p:tavLst>
                                    </p:anim>
                                  </p:childTnLst>
                                </p:cTn>
                              </p:par>
                            </p:childTnLst>
                          </p:cTn>
                        </p:par>
                        <p:par>
                          <p:cTn id="39" fill="hold">
                            <p:stCondLst>
                              <p:cond delay="3000"/>
                            </p:stCondLst>
                            <p:childTnLst>
                              <p:par>
                                <p:cTn id="40" presetID="23" presetClass="entr" presetSubtype="16" fill="hold" grpId="8" nodeType="afterEffect">
                                  <p:stCondLst>
                                    <p:cond delay="0"/>
                                  </p:stCondLst>
                                  <p:iterate>
                                    <p:tmAbs val="0"/>
                                  </p:iterate>
                                  <p:childTnLst>
                                    <p:set>
                                      <p:cBhvr>
                                        <p:cTn id="41" fill="hold"/>
                                        <p:tgtEl>
                                          <p:spTgt spid="178"/>
                                        </p:tgtEl>
                                        <p:attrNameLst>
                                          <p:attrName>style.visibility</p:attrName>
                                        </p:attrNameLst>
                                      </p:cBhvr>
                                      <p:to>
                                        <p:strVal val="visible"/>
                                      </p:to>
                                    </p:set>
                                    <p:anim calcmode="lin" valueType="num">
                                      <p:cBhvr>
                                        <p:cTn id="42" dur="300" fill="hold"/>
                                        <p:tgtEl>
                                          <p:spTgt spid="178"/>
                                        </p:tgtEl>
                                        <p:attrNameLst>
                                          <p:attrName>ppt_w</p:attrName>
                                        </p:attrNameLst>
                                      </p:cBhvr>
                                      <p:tavLst>
                                        <p:tav tm="0">
                                          <p:val>
                                            <p:fltVal val="0"/>
                                          </p:val>
                                        </p:tav>
                                        <p:tav tm="100000">
                                          <p:val>
                                            <p:strVal val="#ppt_w"/>
                                          </p:val>
                                        </p:tav>
                                      </p:tavLst>
                                    </p:anim>
                                    <p:anim calcmode="lin" valueType="num">
                                      <p:cBhvr>
                                        <p:cTn id="43" dur="300" fill="hold"/>
                                        <p:tgtEl>
                                          <p:spTgt spid="178"/>
                                        </p:tgtEl>
                                        <p:attrNameLst>
                                          <p:attrName>ppt_h</p:attrName>
                                        </p:attrNameLst>
                                      </p:cBhvr>
                                      <p:tavLst>
                                        <p:tav tm="0">
                                          <p:val>
                                            <p:fltVal val="0"/>
                                          </p:val>
                                        </p:tav>
                                        <p:tav tm="100000">
                                          <p:val>
                                            <p:strVal val="#ppt_h"/>
                                          </p:val>
                                        </p:tav>
                                      </p:tavLst>
                                    </p:anim>
                                  </p:childTnLst>
                                </p:cTn>
                              </p:par>
                            </p:childTnLst>
                          </p:cTn>
                        </p:par>
                        <p:par>
                          <p:cTn id="44" fill="hold">
                            <p:stCondLst>
                              <p:cond delay="3300"/>
                            </p:stCondLst>
                            <p:childTnLst>
                              <p:par>
                                <p:cTn id="45" presetID="2" presetClass="entr" presetSubtype="1" fill="hold" grpId="9" nodeType="afterEffect">
                                  <p:stCondLst>
                                    <p:cond delay="0"/>
                                  </p:stCondLst>
                                  <p:iterate>
                                    <p:tmAbs val="0"/>
                                  </p:iterate>
                                  <p:childTnLst>
                                    <p:set>
                                      <p:cBhvr>
                                        <p:cTn id="46" fill="hold"/>
                                        <p:tgtEl>
                                          <p:spTgt spid="175"/>
                                        </p:tgtEl>
                                        <p:attrNameLst>
                                          <p:attrName>style.visibility</p:attrName>
                                        </p:attrNameLst>
                                      </p:cBhvr>
                                      <p:to>
                                        <p:strVal val="visible"/>
                                      </p:to>
                                    </p:set>
                                    <p:anim calcmode="lin" valueType="num">
                                      <p:cBhvr>
                                        <p:cTn id="47" dur="300" fill="hold"/>
                                        <p:tgtEl>
                                          <p:spTgt spid="175"/>
                                        </p:tgtEl>
                                        <p:attrNameLst>
                                          <p:attrName>ppt_x</p:attrName>
                                        </p:attrNameLst>
                                      </p:cBhvr>
                                      <p:tavLst>
                                        <p:tav tm="0">
                                          <p:val>
                                            <p:strVal val="#ppt_x"/>
                                          </p:val>
                                        </p:tav>
                                        <p:tav tm="100000">
                                          <p:val>
                                            <p:strVal val="#ppt_x"/>
                                          </p:val>
                                        </p:tav>
                                      </p:tavLst>
                                    </p:anim>
                                    <p:anim calcmode="lin" valueType="num">
                                      <p:cBhvr>
                                        <p:cTn id="48" dur="300" fill="hold"/>
                                        <p:tgtEl>
                                          <p:spTgt spid="17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7" animBg="1" advAuto="0"/>
      <p:bldP spid="173" grpId="3" animBg="1" advAuto="0"/>
      <p:bldP spid="174" grpId="5" animBg="1" advAuto="0"/>
      <p:bldP spid="175" grpId="9" animBg="1" advAuto="0"/>
      <p:bldP spid="176" grpId="4" animBg="1" advAuto="0"/>
      <p:bldP spid="177" grpId="6" animBg="1" advAuto="0"/>
      <p:bldP spid="178" grpId="8" animBg="1" advAuto="0"/>
      <p:bldP spid="179" grpId="2" animBg="1" advAuto="0"/>
      <p:bldP spid="180"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aux angles arrondis"/>
          <p:cNvSpPr/>
          <p:nvPr/>
        </p:nvSpPr>
        <p:spPr>
          <a:xfrm>
            <a:off x="2602476" y="3087609"/>
            <a:ext cx="19179048" cy="9762853"/>
          </a:xfrm>
          <a:prstGeom prst="roundRect">
            <a:avLst>
              <a:gd name="adj" fmla="val 14633"/>
            </a:avLst>
          </a:prstGeom>
          <a:solidFill>
            <a:srgbClr val="C9C3BA"/>
          </a:solidFill>
          <a:ln w="50800">
            <a:solidFill>
              <a:srgbClr val="5B5854"/>
            </a:solidFill>
            <a:miter lim="400000"/>
          </a:ln>
        </p:spPr>
        <p:txBody>
          <a:bodyPr lIns="50800" tIns="50800" rIns="50800" bIns="50800" anchor="ctr"/>
          <a:lstStyle/>
          <a:p>
            <a:pPr>
              <a:defRPr sz="4200">
                <a:solidFill>
                  <a:srgbClr val="FFFFFF"/>
                </a:solidFill>
                <a:effectLst>
                  <a:outerShdw blurRad="25400" dist="12700" dir="5400000" rotWithShape="0">
                    <a:srgbClr val="000000">
                      <a:alpha val="50000"/>
                    </a:srgbClr>
                  </a:outerShdw>
                </a:effectLst>
              </a:defRPr>
            </a:pPr>
            <a:endParaRPr/>
          </a:p>
        </p:txBody>
      </p:sp>
      <p:sp>
        <p:nvSpPr>
          <p:cNvPr id="186" name="3. Architecture"/>
          <p:cNvSpPr txBox="1">
            <a:spLocks noGrp="1"/>
          </p:cNvSpPr>
          <p:nvPr>
            <p:ph type="ctrTitle"/>
          </p:nvPr>
        </p:nvSpPr>
        <p:spPr>
          <a:prstGeom prst="rect">
            <a:avLst/>
          </a:prstGeom>
        </p:spPr>
        <p:txBody>
          <a:bodyPr/>
          <a:lstStyle>
            <a:lvl1pPr algn="ctr" defTabSz="817244">
              <a:lnSpc>
                <a:spcPct val="100000"/>
              </a:lnSpc>
              <a:spcBef>
                <a:spcPts val="5800"/>
              </a:spcBef>
              <a:defRPr sz="7919" cap="none">
                <a:solidFill>
                  <a:schemeClr val="accent6">
                    <a:hueOff val="64508"/>
                    <a:satOff val="3195"/>
                    <a:lumOff val="-12691"/>
                  </a:schemeClr>
                </a:solidFill>
                <a:latin typeface="Futura"/>
                <a:ea typeface="Futura"/>
                <a:cs typeface="Futura"/>
                <a:sym typeface="Futura"/>
              </a:defRPr>
            </a:lvl1pPr>
          </a:lstStyle>
          <a:p>
            <a:r>
              <a:t>3. Architecture</a:t>
            </a:r>
          </a:p>
        </p:txBody>
      </p:sp>
      <p:sp>
        <p:nvSpPr>
          <p:cNvPr id="187" name="Schéma simplifié des dispositifs utilisés"/>
          <p:cNvSpPr txBox="1">
            <a:spLocks noGrp="1"/>
          </p:cNvSpPr>
          <p:nvPr>
            <p:ph type="subTitle" sz="quarter" idx="1"/>
          </p:nvPr>
        </p:nvSpPr>
        <p:spPr>
          <a:xfrm>
            <a:off x="952500" y="2330620"/>
            <a:ext cx="22479000" cy="640751"/>
          </a:xfrm>
          <a:prstGeom prst="rect">
            <a:avLst/>
          </a:prstGeom>
        </p:spPr>
        <p:txBody>
          <a:bodyPr/>
          <a:lstStyle>
            <a:lvl1pPr algn="ctr"/>
          </a:lstStyle>
          <a:p>
            <a:r>
              <a:t>Schéma simplifié des dispositifs utilisés</a:t>
            </a:r>
          </a:p>
        </p:txBody>
      </p:sp>
      <p:pic>
        <p:nvPicPr>
          <p:cNvPr id="188" name="Image" descr="Image"/>
          <p:cNvPicPr>
            <a:picLocks noChangeAspect="1"/>
          </p:cNvPicPr>
          <p:nvPr/>
        </p:nvPicPr>
        <p:blipFill>
          <a:blip r:embed="rId2"/>
          <a:stretch>
            <a:fillRect/>
          </a:stretch>
        </p:blipFill>
        <p:spPr>
          <a:xfrm>
            <a:off x="11078372" y="4930761"/>
            <a:ext cx="1714933" cy="2136969"/>
          </a:xfrm>
          <a:prstGeom prst="rect">
            <a:avLst/>
          </a:prstGeom>
          <a:ln w="12700">
            <a:miter lim="400000"/>
          </a:ln>
        </p:spPr>
      </p:pic>
      <p:pic>
        <p:nvPicPr>
          <p:cNvPr id="189" name="Image" descr="Image"/>
          <p:cNvPicPr>
            <a:picLocks noChangeAspect="1"/>
          </p:cNvPicPr>
          <p:nvPr/>
        </p:nvPicPr>
        <p:blipFill>
          <a:blip r:embed="rId3"/>
          <a:stretch>
            <a:fillRect/>
          </a:stretch>
        </p:blipFill>
        <p:spPr>
          <a:xfrm>
            <a:off x="5923851" y="5771327"/>
            <a:ext cx="1396141" cy="1684396"/>
          </a:xfrm>
          <a:prstGeom prst="rect">
            <a:avLst/>
          </a:prstGeom>
          <a:ln w="12700">
            <a:miter lim="400000"/>
          </a:ln>
        </p:spPr>
      </p:pic>
      <p:pic>
        <p:nvPicPr>
          <p:cNvPr id="190" name="Image" descr="Image"/>
          <p:cNvPicPr>
            <a:picLocks noChangeAspect="1"/>
          </p:cNvPicPr>
          <p:nvPr/>
        </p:nvPicPr>
        <p:blipFill>
          <a:blip r:embed="rId4"/>
          <a:stretch>
            <a:fillRect/>
          </a:stretch>
        </p:blipFill>
        <p:spPr>
          <a:xfrm>
            <a:off x="10780334" y="8775819"/>
            <a:ext cx="1935800" cy="1258536"/>
          </a:xfrm>
          <a:prstGeom prst="rect">
            <a:avLst/>
          </a:prstGeom>
          <a:ln w="12700">
            <a:miter lim="400000"/>
          </a:ln>
        </p:spPr>
      </p:pic>
      <p:pic>
        <p:nvPicPr>
          <p:cNvPr id="191" name="kisspng-computer-icons-credit-card-payment-card-card-credit-payment-icon-5ab07afa3e0f61.1412811315215152582542.png" descr="kisspng-computer-icons-credit-card-payment-card-card-credit-payment-icon-5ab07afa3e0f61.1412811315215152582542.png"/>
          <p:cNvPicPr>
            <a:picLocks noChangeAspect="1"/>
          </p:cNvPicPr>
          <p:nvPr/>
        </p:nvPicPr>
        <p:blipFill>
          <a:blip r:embed="rId5"/>
          <a:stretch>
            <a:fillRect/>
          </a:stretch>
        </p:blipFill>
        <p:spPr>
          <a:xfrm>
            <a:off x="16551685" y="5771327"/>
            <a:ext cx="1397433" cy="1397433"/>
          </a:xfrm>
          <a:prstGeom prst="rect">
            <a:avLst/>
          </a:prstGeom>
          <a:ln w="12700">
            <a:miter lim="400000"/>
          </a:ln>
        </p:spPr>
      </p:pic>
      <p:sp>
        <p:nvSpPr>
          <p:cNvPr id="192" name="Rectangle aux angles arrondis"/>
          <p:cNvSpPr/>
          <p:nvPr/>
        </p:nvSpPr>
        <p:spPr>
          <a:xfrm>
            <a:off x="10351051" y="3602223"/>
            <a:ext cx="3169575" cy="834036"/>
          </a:xfrm>
          <a:prstGeom prst="roundRect">
            <a:avLst>
              <a:gd name="adj" fmla="val 22841"/>
            </a:avLst>
          </a:prstGeom>
          <a:gradFill>
            <a:gsLst>
              <a:gs pos="0">
                <a:schemeClr val="accent2"/>
              </a:gs>
              <a:gs pos="100000">
                <a:schemeClr val="accent2">
                  <a:hueOff val="376119"/>
                  <a:satOff val="3650"/>
                  <a:lumOff val="-13970"/>
                </a:schemeClr>
              </a:gs>
            </a:gsLst>
            <a:lin ang="5400000"/>
          </a:gradFill>
          <a:ln w="25400">
            <a:solidFill>
              <a:srgbClr val="FFFFFF"/>
            </a:solidFill>
            <a:miter lim="400000"/>
          </a:ln>
        </p:spPr>
        <p:txBody>
          <a:bodyPr lIns="50800" tIns="50800" rIns="50800" bIns="50800" anchor="ctr"/>
          <a:lstStyle/>
          <a:p>
            <a:pPr>
              <a:defRPr sz="4200">
                <a:solidFill>
                  <a:srgbClr val="FFFFFF"/>
                </a:solidFill>
                <a:effectLst>
                  <a:outerShdw blurRad="25400" dist="12700" dir="5400000" rotWithShape="0">
                    <a:srgbClr val="000000">
                      <a:alpha val="50000"/>
                    </a:srgbClr>
                  </a:outerShdw>
                </a:effectLst>
              </a:defRPr>
            </a:pPr>
            <a:endParaRPr/>
          </a:p>
        </p:txBody>
      </p:sp>
      <p:sp>
        <p:nvSpPr>
          <p:cNvPr id="193" name="Rectangle aux angles arrondis"/>
          <p:cNvSpPr/>
          <p:nvPr/>
        </p:nvSpPr>
        <p:spPr>
          <a:xfrm>
            <a:off x="5037134" y="4620626"/>
            <a:ext cx="3169575" cy="834036"/>
          </a:xfrm>
          <a:prstGeom prst="roundRect">
            <a:avLst>
              <a:gd name="adj" fmla="val 22841"/>
            </a:avLst>
          </a:prstGeom>
          <a:gradFill>
            <a:gsLst>
              <a:gs pos="0">
                <a:schemeClr val="accent2"/>
              </a:gs>
              <a:gs pos="100000">
                <a:schemeClr val="accent2">
                  <a:hueOff val="376119"/>
                  <a:satOff val="3650"/>
                  <a:lumOff val="-13970"/>
                </a:schemeClr>
              </a:gs>
            </a:gsLst>
            <a:lin ang="5400000"/>
          </a:gradFill>
          <a:ln w="25400">
            <a:solidFill>
              <a:srgbClr val="FFFFFF"/>
            </a:solidFill>
            <a:miter lim="400000"/>
          </a:ln>
        </p:spPr>
        <p:txBody>
          <a:bodyPr lIns="50800" tIns="50800" rIns="50800" bIns="50800" anchor="ctr"/>
          <a:lstStyle/>
          <a:p>
            <a:pPr>
              <a:defRPr sz="4200">
                <a:solidFill>
                  <a:srgbClr val="FFFFFF"/>
                </a:solidFill>
                <a:effectLst>
                  <a:outerShdw blurRad="25400" dist="12700" dir="5400000" rotWithShape="0">
                    <a:srgbClr val="000000">
                      <a:alpha val="50000"/>
                    </a:srgbClr>
                  </a:outerShdw>
                </a:effectLst>
              </a:defRPr>
            </a:pPr>
            <a:endParaRPr/>
          </a:p>
        </p:txBody>
      </p:sp>
      <p:sp>
        <p:nvSpPr>
          <p:cNvPr id="194" name="Rectangle aux angles arrondis"/>
          <p:cNvSpPr/>
          <p:nvPr/>
        </p:nvSpPr>
        <p:spPr>
          <a:xfrm>
            <a:off x="15665614" y="4531726"/>
            <a:ext cx="3169574" cy="1011836"/>
          </a:xfrm>
          <a:prstGeom prst="roundRect">
            <a:avLst>
              <a:gd name="adj" fmla="val 18827"/>
            </a:avLst>
          </a:prstGeom>
          <a:gradFill>
            <a:gsLst>
              <a:gs pos="0">
                <a:schemeClr val="accent2"/>
              </a:gs>
              <a:gs pos="100000">
                <a:schemeClr val="accent2">
                  <a:hueOff val="376119"/>
                  <a:satOff val="3650"/>
                  <a:lumOff val="-13970"/>
                </a:schemeClr>
              </a:gs>
            </a:gsLst>
            <a:lin ang="5400000"/>
          </a:gradFill>
          <a:ln w="25400">
            <a:solidFill>
              <a:srgbClr val="FFFFFF"/>
            </a:solidFill>
            <a:miter lim="400000"/>
          </a:ln>
        </p:spPr>
        <p:txBody>
          <a:bodyPr lIns="50800" tIns="50800" rIns="50800" bIns="50800" anchor="ctr"/>
          <a:lstStyle/>
          <a:p>
            <a:pPr>
              <a:defRPr sz="4200">
                <a:solidFill>
                  <a:srgbClr val="FFFFFF"/>
                </a:solidFill>
                <a:effectLst>
                  <a:outerShdw blurRad="25400" dist="12700" dir="5400000" rotWithShape="0">
                    <a:srgbClr val="000000">
                      <a:alpha val="50000"/>
                    </a:srgbClr>
                  </a:outerShdw>
                </a:effectLst>
              </a:defRPr>
            </a:pPr>
            <a:endParaRPr/>
          </a:p>
        </p:txBody>
      </p:sp>
      <p:sp>
        <p:nvSpPr>
          <p:cNvPr id="195" name="Rectangle aux angles arrondis"/>
          <p:cNvSpPr/>
          <p:nvPr/>
        </p:nvSpPr>
        <p:spPr>
          <a:xfrm>
            <a:off x="13112787" y="8988069"/>
            <a:ext cx="2902874" cy="834036"/>
          </a:xfrm>
          <a:prstGeom prst="roundRect">
            <a:avLst>
              <a:gd name="adj" fmla="val 22841"/>
            </a:avLst>
          </a:prstGeom>
          <a:gradFill>
            <a:gsLst>
              <a:gs pos="0">
                <a:schemeClr val="accent2"/>
              </a:gs>
              <a:gs pos="100000">
                <a:schemeClr val="accent2">
                  <a:hueOff val="376119"/>
                  <a:satOff val="3650"/>
                  <a:lumOff val="-13970"/>
                </a:schemeClr>
              </a:gs>
            </a:gsLst>
            <a:lin ang="5400000"/>
          </a:gradFill>
          <a:ln w="25400">
            <a:solidFill>
              <a:srgbClr val="FFFFFF"/>
            </a:solidFill>
            <a:miter lim="400000"/>
          </a:ln>
        </p:spPr>
        <p:txBody>
          <a:bodyPr lIns="50800" tIns="50800" rIns="50800" bIns="50800" anchor="ctr"/>
          <a:lstStyle/>
          <a:p>
            <a:pPr>
              <a:defRPr sz="4200">
                <a:solidFill>
                  <a:srgbClr val="FFFFFF"/>
                </a:solidFill>
                <a:effectLst>
                  <a:outerShdw blurRad="25400" dist="12700" dir="5400000" rotWithShape="0">
                    <a:srgbClr val="000000">
                      <a:alpha val="50000"/>
                    </a:srgbClr>
                  </a:outerShdw>
                </a:effectLst>
              </a:defRPr>
            </a:pPr>
            <a:endParaRPr/>
          </a:p>
        </p:txBody>
      </p:sp>
      <p:sp>
        <p:nvSpPr>
          <p:cNvPr id="196" name="Serveur Web"/>
          <p:cNvSpPr txBox="1"/>
          <p:nvPr/>
        </p:nvSpPr>
        <p:spPr>
          <a:xfrm>
            <a:off x="10607205" y="3746191"/>
            <a:ext cx="2657268"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000">
                <a:solidFill>
                  <a:srgbClr val="FFFFFF"/>
                </a:solidFill>
              </a:defRPr>
            </a:lvl1pPr>
          </a:lstStyle>
          <a:p>
            <a:r>
              <a:t>Serveur Web</a:t>
            </a:r>
          </a:p>
        </p:txBody>
      </p:sp>
      <p:sp>
        <p:nvSpPr>
          <p:cNvPr id="197" name="Système de paiement"/>
          <p:cNvSpPr txBox="1"/>
          <p:nvPr/>
        </p:nvSpPr>
        <p:spPr>
          <a:xfrm>
            <a:off x="15921767" y="4542344"/>
            <a:ext cx="2657268" cy="99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000">
                <a:solidFill>
                  <a:srgbClr val="FFFFFF"/>
                </a:solidFill>
              </a:defRPr>
            </a:lvl1pPr>
          </a:lstStyle>
          <a:p>
            <a:r>
              <a:t>Système de paiement</a:t>
            </a:r>
          </a:p>
        </p:txBody>
      </p:sp>
      <p:sp>
        <p:nvSpPr>
          <p:cNvPr id="198" name="Base de données"/>
          <p:cNvSpPr txBox="1"/>
          <p:nvPr/>
        </p:nvSpPr>
        <p:spPr>
          <a:xfrm>
            <a:off x="5206445" y="4764594"/>
            <a:ext cx="2830953"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000">
                <a:solidFill>
                  <a:srgbClr val="FFFFFF"/>
                </a:solidFill>
              </a:defRPr>
            </a:lvl1pPr>
          </a:lstStyle>
          <a:p>
            <a:r>
              <a:t>Base de données</a:t>
            </a:r>
          </a:p>
        </p:txBody>
      </p:sp>
      <p:sp>
        <p:nvSpPr>
          <p:cNvPr id="199" name="Internet"/>
          <p:cNvSpPr txBox="1"/>
          <p:nvPr/>
        </p:nvSpPr>
        <p:spPr>
          <a:xfrm>
            <a:off x="13235590" y="9132037"/>
            <a:ext cx="2657268"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000">
                <a:solidFill>
                  <a:srgbClr val="FFFFFF"/>
                </a:solidFill>
              </a:defRPr>
            </a:lvl1pPr>
          </a:lstStyle>
          <a:p>
            <a:r>
              <a:t>Internet</a:t>
            </a:r>
          </a:p>
        </p:txBody>
      </p:sp>
      <p:sp>
        <p:nvSpPr>
          <p:cNvPr id="200" name="Ligne"/>
          <p:cNvSpPr/>
          <p:nvPr/>
        </p:nvSpPr>
        <p:spPr>
          <a:xfrm flipH="1">
            <a:off x="7543240" y="5976459"/>
            <a:ext cx="3305998" cy="780388"/>
          </a:xfrm>
          <a:prstGeom prst="line">
            <a:avLst/>
          </a:prstGeom>
          <a:ln w="50800">
            <a:solidFill>
              <a:srgbClr val="FFFFFF"/>
            </a:solidFill>
            <a:miter lim="400000"/>
            <a:tailEnd type="triangle"/>
          </a:ln>
        </p:spPr>
        <p:txBody>
          <a:bodyPr lIns="50800" tIns="50800" rIns="50800" bIns="50800" anchor="ctr"/>
          <a:lstStyle/>
          <a:p>
            <a:pPr>
              <a:defRPr sz="4200"/>
            </a:pPr>
            <a:endParaRPr/>
          </a:p>
        </p:txBody>
      </p:sp>
      <p:sp>
        <p:nvSpPr>
          <p:cNvPr id="201" name="Ligne"/>
          <p:cNvSpPr/>
          <p:nvPr/>
        </p:nvSpPr>
        <p:spPr>
          <a:xfrm>
            <a:off x="13020761" y="5937259"/>
            <a:ext cx="3189148" cy="779821"/>
          </a:xfrm>
          <a:prstGeom prst="line">
            <a:avLst/>
          </a:prstGeom>
          <a:ln w="50800">
            <a:solidFill>
              <a:srgbClr val="FFFFFF"/>
            </a:solidFill>
            <a:miter lim="400000"/>
            <a:tailEnd type="triangle"/>
          </a:ln>
        </p:spPr>
        <p:txBody>
          <a:bodyPr lIns="50800" tIns="50800" rIns="50800" bIns="50800" anchor="ctr"/>
          <a:lstStyle/>
          <a:p>
            <a:pPr>
              <a:defRPr sz="4200"/>
            </a:pPr>
            <a:endParaRPr/>
          </a:p>
        </p:txBody>
      </p:sp>
      <p:sp>
        <p:nvSpPr>
          <p:cNvPr id="202" name="Ligne"/>
          <p:cNvSpPr/>
          <p:nvPr/>
        </p:nvSpPr>
        <p:spPr>
          <a:xfrm>
            <a:off x="11796327" y="7320932"/>
            <a:ext cx="1" cy="1201685"/>
          </a:xfrm>
          <a:prstGeom prst="line">
            <a:avLst/>
          </a:prstGeom>
          <a:ln w="50800">
            <a:solidFill>
              <a:srgbClr val="FFFFFF"/>
            </a:solidFill>
            <a:miter lim="400000"/>
            <a:tailEnd type="triangle"/>
          </a:ln>
        </p:spPr>
        <p:txBody>
          <a:bodyPr lIns="50800" tIns="50800" rIns="50800" bIns="50800" anchor="ctr"/>
          <a:lstStyle/>
          <a:p>
            <a:pPr>
              <a:defRPr sz="4200"/>
            </a:pPr>
            <a:endParaRPr/>
          </a:p>
        </p:txBody>
      </p:sp>
      <p:sp>
        <p:nvSpPr>
          <p:cNvPr id="203" name="Ligne"/>
          <p:cNvSpPr/>
          <p:nvPr/>
        </p:nvSpPr>
        <p:spPr>
          <a:xfrm>
            <a:off x="11748233" y="10226040"/>
            <a:ext cx="1" cy="1037236"/>
          </a:xfrm>
          <a:prstGeom prst="line">
            <a:avLst/>
          </a:prstGeom>
          <a:ln w="50800">
            <a:solidFill>
              <a:srgbClr val="FFFFFF"/>
            </a:solidFill>
            <a:miter lim="400000"/>
            <a:tailEnd type="triangle"/>
          </a:ln>
        </p:spPr>
        <p:txBody>
          <a:bodyPr lIns="50800" tIns="50800" rIns="50800" bIns="50800" anchor="ctr"/>
          <a:lstStyle/>
          <a:p>
            <a:pPr>
              <a:defRPr sz="4200"/>
            </a:pPr>
            <a:endParaRPr/>
          </a:p>
        </p:txBody>
      </p:sp>
      <p:pic>
        <p:nvPicPr>
          <p:cNvPr id="204" name="Image" descr="Image"/>
          <p:cNvPicPr>
            <a:picLocks noChangeAspect="1"/>
          </p:cNvPicPr>
          <p:nvPr/>
        </p:nvPicPr>
        <p:blipFill>
          <a:blip r:embed="rId6"/>
          <a:stretch>
            <a:fillRect/>
          </a:stretch>
        </p:blipFill>
        <p:spPr>
          <a:xfrm>
            <a:off x="11209398" y="11551257"/>
            <a:ext cx="1077671" cy="1077671"/>
          </a:xfrm>
          <a:prstGeom prst="rect">
            <a:avLst/>
          </a:prstGeom>
          <a:ln w="12700">
            <a:miter lim="400000"/>
          </a:ln>
        </p:spPr>
      </p:pic>
      <p:sp>
        <p:nvSpPr>
          <p:cNvPr id="205" name="Rectangle aux angles arrondis"/>
          <p:cNvSpPr/>
          <p:nvPr/>
        </p:nvSpPr>
        <p:spPr>
          <a:xfrm>
            <a:off x="13112787" y="11673075"/>
            <a:ext cx="2902874" cy="834035"/>
          </a:xfrm>
          <a:prstGeom prst="roundRect">
            <a:avLst>
              <a:gd name="adj" fmla="val 22841"/>
            </a:avLst>
          </a:prstGeom>
          <a:solidFill>
            <a:schemeClr val="accent1"/>
          </a:solidFill>
          <a:ln w="25400">
            <a:solidFill>
              <a:srgbClr val="FFFFFF"/>
            </a:solidFill>
            <a:miter lim="400000"/>
          </a:ln>
        </p:spPr>
        <p:txBody>
          <a:bodyPr lIns="50800" tIns="50800" rIns="50800" bIns="50800" anchor="ctr"/>
          <a:lstStyle/>
          <a:p>
            <a:pPr>
              <a:defRPr sz="4200">
                <a:solidFill>
                  <a:srgbClr val="FFFFFF"/>
                </a:solidFill>
                <a:effectLst>
                  <a:outerShdw blurRad="25400" dist="12700" dir="5400000" rotWithShape="0">
                    <a:srgbClr val="000000">
                      <a:alpha val="50000"/>
                    </a:srgbClr>
                  </a:outerShdw>
                </a:effectLst>
              </a:defRPr>
            </a:pPr>
            <a:endParaRPr/>
          </a:p>
        </p:txBody>
      </p:sp>
      <p:sp>
        <p:nvSpPr>
          <p:cNvPr id="206" name="Utilisateurs"/>
          <p:cNvSpPr txBox="1"/>
          <p:nvPr/>
        </p:nvSpPr>
        <p:spPr>
          <a:xfrm>
            <a:off x="13235590" y="11817042"/>
            <a:ext cx="2657268"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000">
                <a:solidFill>
                  <a:srgbClr val="FFFFFF"/>
                </a:solidFill>
              </a:defRPr>
            </a:lvl1pPr>
          </a:lstStyle>
          <a:p>
            <a:r>
              <a:t>Utilisateurs</a:t>
            </a:r>
          </a:p>
        </p:txBody>
      </p:sp>
      <p:sp>
        <p:nvSpPr>
          <p:cNvPr id="207" name="ULMA Johann"/>
          <p:cNvSpPr txBox="1"/>
          <p:nvPr/>
        </p:nvSpPr>
        <p:spPr>
          <a:xfrm>
            <a:off x="17469789" y="13041472"/>
            <a:ext cx="5946926"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a:lnSpc>
                <a:spcPct val="120000"/>
              </a:lnSpc>
              <a:defRPr sz="3200"/>
            </a:lvl1pPr>
          </a:lstStyle>
          <a:p>
            <a:r>
              <a:t>ULMA Johann</a:t>
            </a:r>
          </a:p>
        </p:txBody>
      </p:sp>
      <p:sp>
        <p:nvSpPr>
          <p:cNvPr id="208" name="Projet 6 : Analysez les besoins de votre client pour son groupe de pizzerias"/>
          <p:cNvSpPr txBox="1"/>
          <p:nvPr/>
        </p:nvSpPr>
        <p:spPr>
          <a:xfrm>
            <a:off x="948837" y="13041472"/>
            <a:ext cx="13455519"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lnSpc>
                <a:spcPct val="120000"/>
              </a:lnSpc>
              <a:defRPr sz="3200"/>
            </a:lvl1pPr>
          </a:lstStyle>
          <a:p>
            <a:r>
              <a:t>Projet 6 : Analysez les besoins de votre client pour son groupe de pizzerias</a:t>
            </a:r>
          </a:p>
        </p:txBody>
      </p:sp>
    </p:spTree>
  </p:cSld>
  <p:clrMapOvr>
    <a:masterClrMapping/>
  </p:clrMapOvr>
  <mc:AlternateContent xmlns:mc="http://schemas.openxmlformats.org/markup-compatibility/2006" xmlns:p14="http://schemas.microsoft.com/office/powerpoint/2010/main">
    <mc:Choice Requires="p14">
      <p:transition spd="med">
        <p:wipe dir="r"/>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88"/>
                                        </p:tgtEl>
                                        <p:attrNameLst>
                                          <p:attrName>style.visibility</p:attrName>
                                        </p:attrNameLst>
                                      </p:cBhvr>
                                      <p:to>
                                        <p:strVal val="visible"/>
                                      </p:to>
                                    </p:set>
                                    <p:anim calcmode="lin" valueType="num">
                                      <p:cBhvr>
                                        <p:cTn id="7" dur="500" fill="hold"/>
                                        <p:tgtEl>
                                          <p:spTgt spid="188"/>
                                        </p:tgtEl>
                                        <p:attrNameLst>
                                          <p:attrName>ppt_w</p:attrName>
                                        </p:attrNameLst>
                                      </p:cBhvr>
                                      <p:tavLst>
                                        <p:tav tm="0">
                                          <p:val>
                                            <p:fltVal val="0"/>
                                          </p:val>
                                        </p:tav>
                                        <p:tav tm="100000">
                                          <p:val>
                                            <p:strVal val="#ppt_w"/>
                                          </p:val>
                                        </p:tav>
                                      </p:tavLst>
                                    </p:anim>
                                    <p:anim calcmode="lin" valueType="num">
                                      <p:cBhvr>
                                        <p:cTn id="8" dur="500" fill="hold"/>
                                        <p:tgtEl>
                                          <p:spTgt spid="18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 presetClass="entr" presetSubtype="0" fill="hold" grpId="2" nodeType="afterEffect">
                                  <p:stCondLst>
                                    <p:cond delay="0"/>
                                  </p:stCondLst>
                                  <p:iterate>
                                    <p:tmAbs val="0"/>
                                  </p:iterate>
                                  <p:childTnLst>
                                    <p:set>
                                      <p:cBhvr>
                                        <p:cTn id="11" fill="hold"/>
                                        <p:tgtEl>
                                          <p:spTgt spid="192"/>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3" nodeType="afterEffect">
                                  <p:stCondLst>
                                    <p:cond delay="0"/>
                                  </p:stCondLst>
                                  <p:iterate>
                                    <p:tmAbs val="0"/>
                                  </p:iterate>
                                  <p:childTnLst>
                                    <p:set>
                                      <p:cBhvr>
                                        <p:cTn id="14" fill="hold"/>
                                        <p:tgtEl>
                                          <p:spTgt spid="196"/>
                                        </p:tgtEl>
                                        <p:attrNameLst>
                                          <p:attrName>style.visibility</p:attrName>
                                        </p:attrNameLst>
                                      </p:cBhvr>
                                      <p:to>
                                        <p:strVal val="visible"/>
                                      </p:to>
                                    </p:set>
                                  </p:childTnLst>
                                </p:cTn>
                              </p:par>
                            </p:childTnLst>
                          </p:cTn>
                        </p:par>
                        <p:par>
                          <p:cTn id="15" fill="hold">
                            <p:stCondLst>
                              <p:cond delay="500"/>
                            </p:stCondLst>
                            <p:childTnLst>
                              <p:par>
                                <p:cTn id="16" presetID="23" presetClass="entr" presetSubtype="16" fill="hold" grpId="4" nodeType="afterEffect">
                                  <p:stCondLst>
                                    <p:cond delay="0"/>
                                  </p:stCondLst>
                                  <p:iterate>
                                    <p:tmAbs val="0"/>
                                  </p:iterate>
                                  <p:childTnLst>
                                    <p:set>
                                      <p:cBhvr>
                                        <p:cTn id="17" fill="hold"/>
                                        <p:tgtEl>
                                          <p:spTgt spid="189"/>
                                        </p:tgtEl>
                                        <p:attrNameLst>
                                          <p:attrName>style.visibility</p:attrName>
                                        </p:attrNameLst>
                                      </p:cBhvr>
                                      <p:to>
                                        <p:strVal val="visible"/>
                                      </p:to>
                                    </p:set>
                                    <p:anim calcmode="lin" valueType="num">
                                      <p:cBhvr>
                                        <p:cTn id="18" dur="500" fill="hold"/>
                                        <p:tgtEl>
                                          <p:spTgt spid="189"/>
                                        </p:tgtEl>
                                        <p:attrNameLst>
                                          <p:attrName>ppt_w</p:attrName>
                                        </p:attrNameLst>
                                      </p:cBhvr>
                                      <p:tavLst>
                                        <p:tav tm="0">
                                          <p:val>
                                            <p:fltVal val="0"/>
                                          </p:val>
                                        </p:tav>
                                        <p:tav tm="100000">
                                          <p:val>
                                            <p:strVal val="#ppt_w"/>
                                          </p:val>
                                        </p:tav>
                                      </p:tavLst>
                                    </p:anim>
                                    <p:anim calcmode="lin" valueType="num">
                                      <p:cBhvr>
                                        <p:cTn id="19" dur="500" fill="hold"/>
                                        <p:tgtEl>
                                          <p:spTgt spid="189"/>
                                        </p:tgtEl>
                                        <p:attrNameLst>
                                          <p:attrName>ppt_h</p:attrName>
                                        </p:attrNameLst>
                                      </p:cBhvr>
                                      <p:tavLst>
                                        <p:tav tm="0">
                                          <p:val>
                                            <p:fltVal val="0"/>
                                          </p:val>
                                        </p:tav>
                                        <p:tav tm="100000">
                                          <p:val>
                                            <p:strVal val="#ppt_h"/>
                                          </p:val>
                                        </p:tav>
                                      </p:tavLst>
                                    </p:anim>
                                  </p:childTnLst>
                                </p:cTn>
                              </p:par>
                            </p:childTnLst>
                          </p:cTn>
                        </p:par>
                        <p:par>
                          <p:cTn id="20" fill="hold">
                            <p:stCondLst>
                              <p:cond delay="1000"/>
                            </p:stCondLst>
                            <p:childTnLst>
                              <p:par>
                                <p:cTn id="21" presetID="1" presetClass="entr" presetSubtype="0" fill="hold" grpId="5" nodeType="afterEffect">
                                  <p:stCondLst>
                                    <p:cond delay="0"/>
                                  </p:stCondLst>
                                  <p:iterate>
                                    <p:tmAbs val="0"/>
                                  </p:iterate>
                                  <p:childTnLst>
                                    <p:set>
                                      <p:cBhvr>
                                        <p:cTn id="22" fill="hold"/>
                                        <p:tgtEl>
                                          <p:spTgt spid="193"/>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grpId="6" nodeType="afterEffect">
                                  <p:stCondLst>
                                    <p:cond delay="0"/>
                                  </p:stCondLst>
                                  <p:iterate>
                                    <p:tmAbs val="0"/>
                                  </p:iterate>
                                  <p:childTnLst>
                                    <p:set>
                                      <p:cBhvr>
                                        <p:cTn id="25" fill="hold"/>
                                        <p:tgtEl>
                                          <p:spTgt spid="198"/>
                                        </p:tgtEl>
                                        <p:attrNameLst>
                                          <p:attrName>style.visibility</p:attrName>
                                        </p:attrNameLst>
                                      </p:cBhvr>
                                      <p:to>
                                        <p:strVal val="visible"/>
                                      </p:to>
                                    </p:set>
                                  </p:childTnLst>
                                </p:cTn>
                              </p:par>
                            </p:childTnLst>
                          </p:cTn>
                        </p:par>
                        <p:par>
                          <p:cTn id="26" fill="hold">
                            <p:stCondLst>
                              <p:cond delay="1000"/>
                            </p:stCondLst>
                            <p:childTnLst>
                              <p:par>
                                <p:cTn id="27" presetID="23" presetClass="entr" presetSubtype="16" fill="hold" grpId="7" nodeType="afterEffect">
                                  <p:stCondLst>
                                    <p:cond delay="0"/>
                                  </p:stCondLst>
                                  <p:iterate>
                                    <p:tmAbs val="0"/>
                                  </p:iterate>
                                  <p:childTnLst>
                                    <p:set>
                                      <p:cBhvr>
                                        <p:cTn id="28" fill="hold"/>
                                        <p:tgtEl>
                                          <p:spTgt spid="191"/>
                                        </p:tgtEl>
                                        <p:attrNameLst>
                                          <p:attrName>style.visibility</p:attrName>
                                        </p:attrNameLst>
                                      </p:cBhvr>
                                      <p:to>
                                        <p:strVal val="visible"/>
                                      </p:to>
                                    </p:set>
                                    <p:anim calcmode="lin" valueType="num">
                                      <p:cBhvr>
                                        <p:cTn id="29" dur="500" fill="hold"/>
                                        <p:tgtEl>
                                          <p:spTgt spid="191"/>
                                        </p:tgtEl>
                                        <p:attrNameLst>
                                          <p:attrName>ppt_w</p:attrName>
                                        </p:attrNameLst>
                                      </p:cBhvr>
                                      <p:tavLst>
                                        <p:tav tm="0">
                                          <p:val>
                                            <p:fltVal val="0"/>
                                          </p:val>
                                        </p:tav>
                                        <p:tav tm="100000">
                                          <p:val>
                                            <p:strVal val="#ppt_w"/>
                                          </p:val>
                                        </p:tav>
                                      </p:tavLst>
                                    </p:anim>
                                    <p:anim calcmode="lin" valueType="num">
                                      <p:cBhvr>
                                        <p:cTn id="30" dur="500" fill="hold"/>
                                        <p:tgtEl>
                                          <p:spTgt spid="191"/>
                                        </p:tgtEl>
                                        <p:attrNameLst>
                                          <p:attrName>ppt_h</p:attrName>
                                        </p:attrNameLst>
                                      </p:cBhvr>
                                      <p:tavLst>
                                        <p:tav tm="0">
                                          <p:val>
                                            <p:fltVal val="0"/>
                                          </p:val>
                                        </p:tav>
                                        <p:tav tm="100000">
                                          <p:val>
                                            <p:strVal val="#ppt_h"/>
                                          </p:val>
                                        </p:tav>
                                      </p:tavLst>
                                    </p:anim>
                                  </p:childTnLst>
                                </p:cTn>
                              </p:par>
                            </p:childTnLst>
                          </p:cTn>
                        </p:par>
                        <p:par>
                          <p:cTn id="31" fill="hold">
                            <p:stCondLst>
                              <p:cond delay="1500"/>
                            </p:stCondLst>
                            <p:childTnLst>
                              <p:par>
                                <p:cTn id="32" presetID="1" presetClass="entr" presetSubtype="0" fill="hold" grpId="8" nodeType="afterEffect">
                                  <p:stCondLst>
                                    <p:cond delay="0"/>
                                  </p:stCondLst>
                                  <p:iterate>
                                    <p:tmAbs val="0"/>
                                  </p:iterate>
                                  <p:childTnLst>
                                    <p:set>
                                      <p:cBhvr>
                                        <p:cTn id="33" fill="hold"/>
                                        <p:tgtEl>
                                          <p:spTgt spid="194"/>
                                        </p:tgtEl>
                                        <p:attrNameLst>
                                          <p:attrName>style.visibility</p:attrName>
                                        </p:attrNameLst>
                                      </p:cBhvr>
                                      <p:to>
                                        <p:strVal val="visible"/>
                                      </p:to>
                                    </p:set>
                                  </p:childTnLst>
                                </p:cTn>
                              </p:par>
                            </p:childTnLst>
                          </p:cTn>
                        </p:par>
                        <p:par>
                          <p:cTn id="34" fill="hold">
                            <p:stCondLst>
                              <p:cond delay="1500"/>
                            </p:stCondLst>
                            <p:childTnLst>
                              <p:par>
                                <p:cTn id="35" presetID="1" presetClass="entr" presetSubtype="0" fill="hold" grpId="9" nodeType="afterEffect">
                                  <p:stCondLst>
                                    <p:cond delay="0"/>
                                  </p:stCondLst>
                                  <p:iterate>
                                    <p:tmAbs val="0"/>
                                  </p:iterate>
                                  <p:childTnLst>
                                    <p:set>
                                      <p:cBhvr>
                                        <p:cTn id="36" fill="hold"/>
                                        <p:tgtEl>
                                          <p:spTgt spid="197"/>
                                        </p:tgtEl>
                                        <p:attrNameLst>
                                          <p:attrName>style.visibility</p:attrName>
                                        </p:attrNameLst>
                                      </p:cBhvr>
                                      <p:to>
                                        <p:strVal val="visible"/>
                                      </p:to>
                                    </p:set>
                                  </p:childTnLst>
                                </p:cTn>
                              </p:par>
                            </p:childTnLst>
                          </p:cTn>
                        </p:par>
                        <p:par>
                          <p:cTn id="37" fill="hold">
                            <p:stCondLst>
                              <p:cond delay="1500"/>
                            </p:stCondLst>
                            <p:childTnLst>
                              <p:par>
                                <p:cTn id="38" presetID="23" presetClass="entr" presetSubtype="16" fill="hold" grpId="10" nodeType="afterEffect">
                                  <p:stCondLst>
                                    <p:cond delay="0"/>
                                  </p:stCondLst>
                                  <p:iterate>
                                    <p:tmAbs val="0"/>
                                  </p:iterate>
                                  <p:childTnLst>
                                    <p:set>
                                      <p:cBhvr>
                                        <p:cTn id="39" fill="hold"/>
                                        <p:tgtEl>
                                          <p:spTgt spid="190"/>
                                        </p:tgtEl>
                                        <p:attrNameLst>
                                          <p:attrName>style.visibility</p:attrName>
                                        </p:attrNameLst>
                                      </p:cBhvr>
                                      <p:to>
                                        <p:strVal val="visible"/>
                                      </p:to>
                                    </p:set>
                                    <p:anim calcmode="lin" valueType="num">
                                      <p:cBhvr>
                                        <p:cTn id="40" dur="500" fill="hold"/>
                                        <p:tgtEl>
                                          <p:spTgt spid="190"/>
                                        </p:tgtEl>
                                        <p:attrNameLst>
                                          <p:attrName>ppt_w</p:attrName>
                                        </p:attrNameLst>
                                      </p:cBhvr>
                                      <p:tavLst>
                                        <p:tav tm="0">
                                          <p:val>
                                            <p:fltVal val="0"/>
                                          </p:val>
                                        </p:tav>
                                        <p:tav tm="100000">
                                          <p:val>
                                            <p:strVal val="#ppt_w"/>
                                          </p:val>
                                        </p:tav>
                                      </p:tavLst>
                                    </p:anim>
                                    <p:anim calcmode="lin" valueType="num">
                                      <p:cBhvr>
                                        <p:cTn id="41" dur="500" fill="hold"/>
                                        <p:tgtEl>
                                          <p:spTgt spid="190"/>
                                        </p:tgtEl>
                                        <p:attrNameLst>
                                          <p:attrName>ppt_h</p:attrName>
                                        </p:attrNameLst>
                                      </p:cBhvr>
                                      <p:tavLst>
                                        <p:tav tm="0">
                                          <p:val>
                                            <p:fltVal val="0"/>
                                          </p:val>
                                        </p:tav>
                                        <p:tav tm="100000">
                                          <p:val>
                                            <p:strVal val="#ppt_h"/>
                                          </p:val>
                                        </p:tav>
                                      </p:tavLst>
                                    </p:anim>
                                  </p:childTnLst>
                                </p:cTn>
                              </p:par>
                            </p:childTnLst>
                          </p:cTn>
                        </p:par>
                        <p:par>
                          <p:cTn id="42" fill="hold">
                            <p:stCondLst>
                              <p:cond delay="2000"/>
                            </p:stCondLst>
                            <p:childTnLst>
                              <p:par>
                                <p:cTn id="43" presetID="1" presetClass="entr" presetSubtype="0" fill="hold" grpId="11" nodeType="afterEffect">
                                  <p:stCondLst>
                                    <p:cond delay="0"/>
                                  </p:stCondLst>
                                  <p:iterate>
                                    <p:tmAbs val="0"/>
                                  </p:iterate>
                                  <p:childTnLst>
                                    <p:set>
                                      <p:cBhvr>
                                        <p:cTn id="44" fill="hold"/>
                                        <p:tgtEl>
                                          <p:spTgt spid="195"/>
                                        </p:tgtEl>
                                        <p:attrNameLst>
                                          <p:attrName>style.visibility</p:attrName>
                                        </p:attrNameLst>
                                      </p:cBhvr>
                                      <p:to>
                                        <p:strVal val="visible"/>
                                      </p:to>
                                    </p:set>
                                  </p:childTnLst>
                                </p:cTn>
                              </p:par>
                            </p:childTnLst>
                          </p:cTn>
                        </p:par>
                        <p:par>
                          <p:cTn id="45" fill="hold">
                            <p:stCondLst>
                              <p:cond delay="2000"/>
                            </p:stCondLst>
                            <p:childTnLst>
                              <p:par>
                                <p:cTn id="46" presetID="1" presetClass="entr" presetSubtype="0" fill="hold" grpId="12" nodeType="afterEffect">
                                  <p:stCondLst>
                                    <p:cond delay="0"/>
                                  </p:stCondLst>
                                  <p:iterate>
                                    <p:tmAbs val="0"/>
                                  </p:iterate>
                                  <p:childTnLst>
                                    <p:set>
                                      <p:cBhvr>
                                        <p:cTn id="47" fill="hold"/>
                                        <p:tgtEl>
                                          <p:spTgt spid="199"/>
                                        </p:tgtEl>
                                        <p:attrNameLst>
                                          <p:attrName>style.visibility</p:attrName>
                                        </p:attrNameLst>
                                      </p:cBhvr>
                                      <p:to>
                                        <p:strVal val="visible"/>
                                      </p:to>
                                    </p:set>
                                  </p:childTnLst>
                                </p:cTn>
                              </p:par>
                            </p:childTnLst>
                          </p:cTn>
                        </p:par>
                        <p:par>
                          <p:cTn id="48" fill="hold">
                            <p:stCondLst>
                              <p:cond delay="2000"/>
                            </p:stCondLst>
                            <p:childTnLst>
                              <p:par>
                                <p:cTn id="49" presetID="23" presetClass="entr" presetSubtype="16" fill="hold" grpId="13" nodeType="afterEffect">
                                  <p:stCondLst>
                                    <p:cond delay="0"/>
                                  </p:stCondLst>
                                  <p:iterate>
                                    <p:tmAbs val="0"/>
                                  </p:iterate>
                                  <p:childTnLst>
                                    <p:set>
                                      <p:cBhvr>
                                        <p:cTn id="50" fill="hold"/>
                                        <p:tgtEl>
                                          <p:spTgt spid="204"/>
                                        </p:tgtEl>
                                        <p:attrNameLst>
                                          <p:attrName>style.visibility</p:attrName>
                                        </p:attrNameLst>
                                      </p:cBhvr>
                                      <p:to>
                                        <p:strVal val="visible"/>
                                      </p:to>
                                    </p:set>
                                    <p:anim calcmode="lin" valueType="num">
                                      <p:cBhvr>
                                        <p:cTn id="51" dur="500" fill="hold"/>
                                        <p:tgtEl>
                                          <p:spTgt spid="204"/>
                                        </p:tgtEl>
                                        <p:attrNameLst>
                                          <p:attrName>ppt_w</p:attrName>
                                        </p:attrNameLst>
                                      </p:cBhvr>
                                      <p:tavLst>
                                        <p:tav tm="0">
                                          <p:val>
                                            <p:fltVal val="0"/>
                                          </p:val>
                                        </p:tav>
                                        <p:tav tm="100000">
                                          <p:val>
                                            <p:strVal val="#ppt_w"/>
                                          </p:val>
                                        </p:tav>
                                      </p:tavLst>
                                    </p:anim>
                                    <p:anim calcmode="lin" valueType="num">
                                      <p:cBhvr>
                                        <p:cTn id="52" dur="500" fill="hold"/>
                                        <p:tgtEl>
                                          <p:spTgt spid="204"/>
                                        </p:tgtEl>
                                        <p:attrNameLst>
                                          <p:attrName>ppt_h</p:attrName>
                                        </p:attrNameLst>
                                      </p:cBhvr>
                                      <p:tavLst>
                                        <p:tav tm="0">
                                          <p:val>
                                            <p:fltVal val="0"/>
                                          </p:val>
                                        </p:tav>
                                        <p:tav tm="100000">
                                          <p:val>
                                            <p:strVal val="#ppt_h"/>
                                          </p:val>
                                        </p:tav>
                                      </p:tavLst>
                                    </p:anim>
                                  </p:childTnLst>
                                </p:cTn>
                              </p:par>
                            </p:childTnLst>
                          </p:cTn>
                        </p:par>
                        <p:par>
                          <p:cTn id="53" fill="hold">
                            <p:stCondLst>
                              <p:cond delay="2500"/>
                            </p:stCondLst>
                            <p:childTnLst>
                              <p:par>
                                <p:cTn id="54" presetID="1" presetClass="entr" presetSubtype="0" fill="hold" grpId="14" nodeType="afterEffect">
                                  <p:stCondLst>
                                    <p:cond delay="0"/>
                                  </p:stCondLst>
                                  <p:iterate>
                                    <p:tmAbs val="0"/>
                                  </p:iterate>
                                  <p:childTnLst>
                                    <p:set>
                                      <p:cBhvr>
                                        <p:cTn id="55" fill="hold"/>
                                        <p:tgtEl>
                                          <p:spTgt spid="205"/>
                                        </p:tgtEl>
                                        <p:attrNameLst>
                                          <p:attrName>style.visibility</p:attrName>
                                        </p:attrNameLst>
                                      </p:cBhvr>
                                      <p:to>
                                        <p:strVal val="visible"/>
                                      </p:to>
                                    </p:set>
                                  </p:childTnLst>
                                </p:cTn>
                              </p:par>
                            </p:childTnLst>
                          </p:cTn>
                        </p:par>
                        <p:par>
                          <p:cTn id="56" fill="hold">
                            <p:stCondLst>
                              <p:cond delay="2500"/>
                            </p:stCondLst>
                            <p:childTnLst>
                              <p:par>
                                <p:cTn id="57" presetID="1" presetClass="entr" presetSubtype="0" fill="hold" grpId="15" nodeType="afterEffect">
                                  <p:stCondLst>
                                    <p:cond delay="0"/>
                                  </p:stCondLst>
                                  <p:iterate>
                                    <p:tmAbs val="0"/>
                                  </p:iterate>
                                  <p:childTnLst>
                                    <p:set>
                                      <p:cBhvr>
                                        <p:cTn id="58" fill="hold"/>
                                        <p:tgtEl>
                                          <p:spTgt spid="206"/>
                                        </p:tgtEl>
                                        <p:attrNameLst>
                                          <p:attrName>style.visibility</p:attrName>
                                        </p:attrNameLst>
                                      </p:cBhvr>
                                      <p:to>
                                        <p:strVal val="visible"/>
                                      </p:to>
                                    </p:set>
                                  </p:childTnLst>
                                </p:cTn>
                              </p:par>
                            </p:childTnLst>
                          </p:cTn>
                        </p:par>
                        <p:par>
                          <p:cTn id="59" fill="hold">
                            <p:stCondLst>
                              <p:cond delay="2500"/>
                            </p:stCondLst>
                            <p:childTnLst>
                              <p:par>
                                <p:cTn id="60" presetID="9" presetClass="entr" fill="hold" grpId="16" nodeType="afterEffect">
                                  <p:stCondLst>
                                    <p:cond delay="0"/>
                                  </p:stCondLst>
                                  <p:iterate>
                                    <p:tmAbs val="0"/>
                                  </p:iterate>
                                  <p:childTnLst>
                                    <p:set>
                                      <p:cBhvr>
                                        <p:cTn id="61" fill="hold"/>
                                        <p:tgtEl>
                                          <p:spTgt spid="200"/>
                                        </p:tgtEl>
                                        <p:attrNameLst>
                                          <p:attrName>style.visibility</p:attrName>
                                        </p:attrNameLst>
                                      </p:cBhvr>
                                      <p:to>
                                        <p:strVal val="visible"/>
                                      </p:to>
                                    </p:set>
                                    <p:animEffect transition="in" filter="dissolve">
                                      <p:cBhvr>
                                        <p:cTn id="62" dur="600"/>
                                        <p:tgtEl>
                                          <p:spTgt spid="200"/>
                                        </p:tgtEl>
                                      </p:cBhvr>
                                    </p:animEffect>
                                  </p:childTnLst>
                                </p:cTn>
                              </p:par>
                              <p:par>
                                <p:cTn id="63" presetID="9" presetClass="entr" fill="hold" grpId="17" nodeType="withEffect">
                                  <p:stCondLst>
                                    <p:cond delay="0"/>
                                  </p:stCondLst>
                                  <p:iterate>
                                    <p:tmAbs val="0"/>
                                  </p:iterate>
                                  <p:childTnLst>
                                    <p:set>
                                      <p:cBhvr>
                                        <p:cTn id="64" fill="hold"/>
                                        <p:tgtEl>
                                          <p:spTgt spid="201"/>
                                        </p:tgtEl>
                                        <p:attrNameLst>
                                          <p:attrName>style.visibility</p:attrName>
                                        </p:attrNameLst>
                                      </p:cBhvr>
                                      <p:to>
                                        <p:strVal val="visible"/>
                                      </p:to>
                                    </p:set>
                                    <p:animEffect transition="in" filter="dissolve">
                                      <p:cBhvr>
                                        <p:cTn id="65" dur="600"/>
                                        <p:tgtEl>
                                          <p:spTgt spid="201"/>
                                        </p:tgtEl>
                                      </p:cBhvr>
                                    </p:animEffect>
                                  </p:childTnLst>
                                </p:cTn>
                              </p:par>
                              <p:par>
                                <p:cTn id="66" presetID="9" presetClass="entr" fill="hold" grpId="18" nodeType="withEffect">
                                  <p:stCondLst>
                                    <p:cond delay="0"/>
                                  </p:stCondLst>
                                  <p:iterate>
                                    <p:tmAbs val="0"/>
                                  </p:iterate>
                                  <p:childTnLst>
                                    <p:set>
                                      <p:cBhvr>
                                        <p:cTn id="67" fill="hold"/>
                                        <p:tgtEl>
                                          <p:spTgt spid="202"/>
                                        </p:tgtEl>
                                        <p:attrNameLst>
                                          <p:attrName>style.visibility</p:attrName>
                                        </p:attrNameLst>
                                      </p:cBhvr>
                                      <p:to>
                                        <p:strVal val="visible"/>
                                      </p:to>
                                    </p:set>
                                    <p:animEffect transition="in" filter="dissolve">
                                      <p:cBhvr>
                                        <p:cTn id="68" dur="600"/>
                                        <p:tgtEl>
                                          <p:spTgt spid="202"/>
                                        </p:tgtEl>
                                      </p:cBhvr>
                                    </p:animEffect>
                                  </p:childTnLst>
                                </p:cTn>
                              </p:par>
                              <p:par>
                                <p:cTn id="69" presetID="9" presetClass="entr" fill="hold" grpId="19" nodeType="withEffect">
                                  <p:stCondLst>
                                    <p:cond delay="0"/>
                                  </p:stCondLst>
                                  <p:iterate>
                                    <p:tmAbs val="0"/>
                                  </p:iterate>
                                  <p:childTnLst>
                                    <p:set>
                                      <p:cBhvr>
                                        <p:cTn id="70" fill="hold"/>
                                        <p:tgtEl>
                                          <p:spTgt spid="203"/>
                                        </p:tgtEl>
                                        <p:attrNameLst>
                                          <p:attrName>style.visibility</p:attrName>
                                        </p:attrNameLst>
                                      </p:cBhvr>
                                      <p:to>
                                        <p:strVal val="visible"/>
                                      </p:to>
                                    </p:set>
                                    <p:animEffect transition="in" filter="dissolve">
                                      <p:cBhvr>
                                        <p:cTn id="71" dur="6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1" animBg="1" advAuto="0"/>
      <p:bldP spid="189" grpId="4" animBg="1" advAuto="0"/>
      <p:bldP spid="190" grpId="10" animBg="1" advAuto="0"/>
      <p:bldP spid="191" grpId="7" animBg="1" advAuto="0"/>
      <p:bldP spid="192" grpId="2" animBg="1" advAuto="0"/>
      <p:bldP spid="193" grpId="5" animBg="1" advAuto="0"/>
      <p:bldP spid="194" grpId="8" animBg="1" advAuto="0"/>
      <p:bldP spid="195" grpId="11" animBg="1" advAuto="0"/>
      <p:bldP spid="196" grpId="3" animBg="1" advAuto="0"/>
      <p:bldP spid="197" grpId="9" animBg="1" advAuto="0"/>
      <p:bldP spid="198" grpId="6" animBg="1" advAuto="0"/>
      <p:bldP spid="199" grpId="12" animBg="1" advAuto="0"/>
      <p:bldP spid="200" grpId="16" animBg="1" advAuto="0"/>
      <p:bldP spid="201" grpId="17" animBg="1" advAuto="0"/>
      <p:bldP spid="202" grpId="18" animBg="1" advAuto="0"/>
      <p:bldP spid="203" grpId="19" animBg="1" advAuto="0"/>
      <p:bldP spid="204" grpId="13" animBg="1" advAuto="0"/>
      <p:bldP spid="205" grpId="14" animBg="1" advAuto="0"/>
      <p:bldP spid="206" grpId="15"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4. Base de données"/>
          <p:cNvSpPr txBox="1">
            <a:spLocks noGrp="1"/>
          </p:cNvSpPr>
          <p:nvPr>
            <p:ph type="ctrTitle"/>
          </p:nvPr>
        </p:nvSpPr>
        <p:spPr>
          <a:prstGeom prst="rect">
            <a:avLst/>
          </a:prstGeom>
        </p:spPr>
        <p:txBody>
          <a:bodyPr/>
          <a:lstStyle>
            <a:lvl1pPr algn="ctr" defTabSz="817244">
              <a:lnSpc>
                <a:spcPct val="100000"/>
              </a:lnSpc>
              <a:spcBef>
                <a:spcPts val="5800"/>
              </a:spcBef>
              <a:defRPr sz="7919" cap="none">
                <a:solidFill>
                  <a:schemeClr val="accent6">
                    <a:hueOff val="64508"/>
                    <a:satOff val="3195"/>
                    <a:lumOff val="-12691"/>
                  </a:schemeClr>
                </a:solidFill>
                <a:latin typeface="Futura"/>
                <a:ea typeface="Futura"/>
                <a:cs typeface="Futura"/>
                <a:sym typeface="Futura"/>
              </a:defRPr>
            </a:lvl1pPr>
          </a:lstStyle>
          <a:p>
            <a:r>
              <a:t>4. Base de données</a:t>
            </a:r>
          </a:p>
        </p:txBody>
      </p:sp>
      <p:sp>
        <p:nvSpPr>
          <p:cNvPr id="211" name="Une base de données permet d'enregistrer des données de façon organisée et hiérarchisée.…"/>
          <p:cNvSpPr txBox="1">
            <a:spLocks noGrp="1"/>
          </p:cNvSpPr>
          <p:nvPr>
            <p:ph type="subTitle" sz="half" idx="1"/>
          </p:nvPr>
        </p:nvSpPr>
        <p:spPr>
          <a:xfrm>
            <a:off x="952500" y="2287709"/>
            <a:ext cx="22479000" cy="4628390"/>
          </a:xfrm>
          <a:prstGeom prst="rect">
            <a:avLst/>
          </a:prstGeom>
        </p:spPr>
        <p:txBody>
          <a:bodyPr/>
          <a:lstStyle/>
          <a:p>
            <a:pPr defTabSz="800735">
              <a:lnSpc>
                <a:spcPct val="100000"/>
              </a:lnSpc>
              <a:defRPr sz="3104"/>
            </a:pPr>
            <a:r>
              <a:t>Une base de données permet d'enregistrer des données de façon organisée et hiérarchisée. </a:t>
            </a:r>
          </a:p>
          <a:p>
            <a:pPr defTabSz="800735">
              <a:lnSpc>
                <a:spcPct val="100000"/>
              </a:lnSpc>
              <a:defRPr sz="3104"/>
            </a:pPr>
            <a:r>
              <a:t>C’est donc une collection d’informations organisées afin d’être facilement consultables, gérables et mises à jour.</a:t>
            </a:r>
          </a:p>
          <a:p>
            <a:pPr defTabSz="800735">
              <a:lnSpc>
                <a:spcPct val="100000"/>
              </a:lnSpc>
              <a:defRPr sz="3104"/>
            </a:pPr>
            <a:endParaRPr/>
          </a:p>
          <a:p>
            <a:pPr defTabSz="800735">
              <a:lnSpc>
                <a:spcPct val="100000"/>
              </a:lnSpc>
              <a:defRPr sz="3104"/>
            </a:pPr>
            <a:r>
              <a:t>Les bases de données sont indexées afin de pouvoir facilement trouver les informations recherchées à l’aide d’un logiciel informatique. Chaque fois que de nouvelles informations sont ajoutées, les données sont mises à jour, et éventuellement supprimées.</a:t>
            </a:r>
          </a:p>
          <a:p>
            <a:pPr defTabSz="800735">
              <a:lnSpc>
                <a:spcPct val="100000"/>
              </a:lnSpc>
              <a:defRPr sz="3104"/>
            </a:pPr>
            <a:endParaRPr/>
          </a:p>
          <a:p>
            <a:pPr defTabSz="800735">
              <a:lnSpc>
                <a:spcPct val="100000"/>
              </a:lnSpc>
              <a:defRPr sz="3104"/>
            </a:pPr>
            <a:r>
              <a:t>Il en existe de plusieurs types, mais ici on aura recours à la base de données relationnelles SQL (Structured Query Language).</a:t>
            </a:r>
          </a:p>
          <a:p>
            <a:pPr defTabSz="800735">
              <a:lnSpc>
                <a:spcPct val="100000"/>
              </a:lnSpc>
              <a:defRPr sz="3104"/>
            </a:pPr>
            <a:r>
              <a:t>Elles sont facilement extensibles, et de nouvelles catégories de données peuvent être ajoutées après la création de la database originale sans avoir besoin de modifier toutes les applications existantes.</a:t>
            </a:r>
          </a:p>
        </p:txBody>
      </p:sp>
      <p:sp>
        <p:nvSpPr>
          <p:cNvPr id="212" name="Rectangle aux angles arrondis"/>
          <p:cNvSpPr/>
          <p:nvPr/>
        </p:nvSpPr>
        <p:spPr>
          <a:xfrm>
            <a:off x="10006923" y="6510097"/>
            <a:ext cx="13804487" cy="6862604"/>
          </a:xfrm>
          <a:prstGeom prst="roundRect">
            <a:avLst>
              <a:gd name="adj" fmla="val 6093"/>
            </a:avLst>
          </a:prstGeom>
          <a:solidFill>
            <a:srgbClr val="FFFFFF"/>
          </a:solidFill>
          <a:ln w="50800">
            <a:solidFill>
              <a:srgbClr val="000000"/>
            </a:solidFill>
            <a:miter lim="400000"/>
          </a:ln>
        </p:spPr>
        <p:txBody>
          <a:bodyPr lIns="50800" tIns="50800" rIns="50800" bIns="50800" anchor="ctr"/>
          <a:lstStyle/>
          <a:p>
            <a:pPr>
              <a:defRPr sz="4200">
                <a:solidFill>
                  <a:srgbClr val="FFFFFF"/>
                </a:solidFill>
                <a:effectLst>
                  <a:outerShdw blurRad="25400" dist="12700" dir="5400000" rotWithShape="0">
                    <a:srgbClr val="000000">
                      <a:alpha val="50000"/>
                    </a:srgbClr>
                  </a:outerShdw>
                </a:effectLst>
              </a:defRPr>
            </a:pPr>
            <a:endParaRPr/>
          </a:p>
        </p:txBody>
      </p:sp>
      <p:pic>
        <p:nvPicPr>
          <p:cNvPr id="213" name="Image" descr="Image"/>
          <p:cNvPicPr>
            <a:picLocks noChangeAspect="1"/>
          </p:cNvPicPr>
          <p:nvPr/>
        </p:nvPicPr>
        <p:blipFill>
          <a:blip r:embed="rId2"/>
          <a:stretch>
            <a:fillRect/>
          </a:stretch>
        </p:blipFill>
        <p:spPr>
          <a:xfrm>
            <a:off x="15815902" y="8577324"/>
            <a:ext cx="1957929" cy="2760343"/>
          </a:xfrm>
          <a:prstGeom prst="rect">
            <a:avLst/>
          </a:prstGeom>
          <a:ln w="12700">
            <a:miter lim="400000"/>
          </a:ln>
        </p:spPr>
      </p:pic>
      <p:pic>
        <p:nvPicPr>
          <p:cNvPr id="214" name="UMLPersoBlueLight.png" descr="UMLPersoBlueLight.png"/>
          <p:cNvPicPr>
            <a:picLocks noChangeAspect="1"/>
          </p:cNvPicPr>
          <p:nvPr/>
        </p:nvPicPr>
        <p:blipFill>
          <a:blip r:embed="rId3"/>
          <a:stretch>
            <a:fillRect/>
          </a:stretch>
        </p:blipFill>
        <p:spPr>
          <a:xfrm>
            <a:off x="13102093" y="7466569"/>
            <a:ext cx="681895" cy="1881661"/>
          </a:xfrm>
          <a:prstGeom prst="rect">
            <a:avLst/>
          </a:prstGeom>
          <a:ln w="12700">
            <a:miter lim="400000"/>
          </a:ln>
        </p:spPr>
      </p:pic>
      <p:pic>
        <p:nvPicPr>
          <p:cNvPr id="215" name="UMLPersoGreen.png" descr="UMLPersoGreen.png"/>
          <p:cNvPicPr>
            <a:picLocks noChangeAspect="1"/>
          </p:cNvPicPr>
          <p:nvPr/>
        </p:nvPicPr>
        <p:blipFill>
          <a:blip r:embed="rId4"/>
          <a:stretch>
            <a:fillRect/>
          </a:stretch>
        </p:blipFill>
        <p:spPr>
          <a:xfrm>
            <a:off x="13102093" y="10292033"/>
            <a:ext cx="681895" cy="1881661"/>
          </a:xfrm>
          <a:prstGeom prst="rect">
            <a:avLst/>
          </a:prstGeom>
          <a:ln w="12700">
            <a:miter lim="400000"/>
          </a:ln>
        </p:spPr>
      </p:pic>
      <p:pic>
        <p:nvPicPr>
          <p:cNvPr id="216" name="UMLPersoGrey.png" descr="UMLPersoGrey.png"/>
          <p:cNvPicPr>
            <a:picLocks noChangeAspect="1"/>
          </p:cNvPicPr>
          <p:nvPr/>
        </p:nvPicPr>
        <p:blipFill>
          <a:blip r:embed="rId5"/>
          <a:stretch>
            <a:fillRect/>
          </a:stretch>
        </p:blipFill>
        <p:spPr>
          <a:xfrm>
            <a:off x="19805746" y="6689549"/>
            <a:ext cx="681895" cy="1881661"/>
          </a:xfrm>
          <a:prstGeom prst="rect">
            <a:avLst/>
          </a:prstGeom>
          <a:ln w="12700">
            <a:miter lim="400000"/>
          </a:ln>
        </p:spPr>
      </p:pic>
      <p:pic>
        <p:nvPicPr>
          <p:cNvPr id="217" name="UMLPersoPurple.png" descr="UMLPersoPurple.png"/>
          <p:cNvPicPr>
            <a:picLocks noChangeAspect="1"/>
          </p:cNvPicPr>
          <p:nvPr/>
        </p:nvPicPr>
        <p:blipFill>
          <a:blip r:embed="rId6"/>
          <a:stretch>
            <a:fillRect/>
          </a:stretch>
        </p:blipFill>
        <p:spPr>
          <a:xfrm>
            <a:off x="19805746" y="11311588"/>
            <a:ext cx="681895" cy="1881661"/>
          </a:xfrm>
          <a:prstGeom prst="rect">
            <a:avLst/>
          </a:prstGeom>
          <a:ln w="12700">
            <a:miter lim="400000"/>
          </a:ln>
        </p:spPr>
      </p:pic>
      <p:pic>
        <p:nvPicPr>
          <p:cNvPr id="218" name="UMLPersoRed.png" descr="UMLPersoRed.png"/>
          <p:cNvPicPr>
            <a:picLocks noChangeAspect="1"/>
          </p:cNvPicPr>
          <p:nvPr/>
        </p:nvPicPr>
        <p:blipFill>
          <a:blip r:embed="rId7"/>
          <a:stretch>
            <a:fillRect/>
          </a:stretch>
        </p:blipFill>
        <p:spPr>
          <a:xfrm>
            <a:off x="19805777" y="9000607"/>
            <a:ext cx="681895" cy="1881661"/>
          </a:xfrm>
          <a:prstGeom prst="rect">
            <a:avLst/>
          </a:prstGeom>
          <a:ln w="12700">
            <a:miter lim="400000"/>
          </a:ln>
        </p:spPr>
      </p:pic>
      <p:sp>
        <p:nvSpPr>
          <p:cNvPr id="219" name="Base de données"/>
          <p:cNvSpPr txBox="1"/>
          <p:nvPr/>
        </p:nvSpPr>
        <p:spPr>
          <a:xfrm>
            <a:off x="15355499" y="7858694"/>
            <a:ext cx="287873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a:lvl1pPr>
          </a:lstStyle>
          <a:p>
            <a:r>
              <a:t>Base de données</a:t>
            </a:r>
          </a:p>
        </p:txBody>
      </p:sp>
      <p:sp>
        <p:nvSpPr>
          <p:cNvPr id="220" name="Clients"/>
          <p:cNvSpPr txBox="1"/>
          <p:nvPr/>
        </p:nvSpPr>
        <p:spPr>
          <a:xfrm>
            <a:off x="10788707" y="8128000"/>
            <a:ext cx="1269802"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a:lvl1pPr>
          </a:lstStyle>
          <a:p>
            <a:r>
              <a:t>Clients</a:t>
            </a:r>
          </a:p>
        </p:txBody>
      </p:sp>
      <p:sp>
        <p:nvSpPr>
          <p:cNvPr id="221" name="Livreurs"/>
          <p:cNvSpPr txBox="1"/>
          <p:nvPr/>
        </p:nvSpPr>
        <p:spPr>
          <a:xfrm>
            <a:off x="10699311" y="10953463"/>
            <a:ext cx="1448595"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a:lvl1pPr>
          </a:lstStyle>
          <a:p>
            <a:r>
              <a:t>Livreurs</a:t>
            </a:r>
          </a:p>
        </p:txBody>
      </p:sp>
      <p:sp>
        <p:nvSpPr>
          <p:cNvPr id="222" name="Pizzaiolos"/>
          <p:cNvSpPr txBox="1"/>
          <p:nvPr/>
        </p:nvSpPr>
        <p:spPr>
          <a:xfrm>
            <a:off x="21313140" y="7350979"/>
            <a:ext cx="1705969"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a:lvl1pPr>
          </a:lstStyle>
          <a:p>
            <a:r>
              <a:t>Pizzaiolos</a:t>
            </a:r>
          </a:p>
        </p:txBody>
      </p:sp>
      <p:sp>
        <p:nvSpPr>
          <p:cNvPr id="223" name="Hôtesse…"/>
          <p:cNvSpPr txBox="1"/>
          <p:nvPr/>
        </p:nvSpPr>
        <p:spPr>
          <a:xfrm>
            <a:off x="21408093" y="9216646"/>
            <a:ext cx="1516063"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200"/>
            </a:pPr>
            <a:r>
              <a:t>Hôtesse</a:t>
            </a:r>
          </a:p>
          <a:p>
            <a:pPr>
              <a:defRPr sz="3200"/>
            </a:pPr>
            <a:r>
              <a:t>d’accueil</a:t>
            </a:r>
          </a:p>
        </p:txBody>
      </p:sp>
      <p:sp>
        <p:nvSpPr>
          <p:cNvPr id="224" name="Gérants"/>
          <p:cNvSpPr txBox="1"/>
          <p:nvPr/>
        </p:nvSpPr>
        <p:spPr>
          <a:xfrm>
            <a:off x="21446590" y="11973018"/>
            <a:ext cx="1439069"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a:lvl1pPr>
          </a:lstStyle>
          <a:p>
            <a:r>
              <a:t>Gérants</a:t>
            </a:r>
          </a:p>
        </p:txBody>
      </p:sp>
      <p:sp>
        <p:nvSpPr>
          <p:cNvPr id="225" name="Ligne"/>
          <p:cNvSpPr/>
          <p:nvPr/>
        </p:nvSpPr>
        <p:spPr>
          <a:xfrm flipV="1">
            <a:off x="14173925" y="10048116"/>
            <a:ext cx="1270001" cy="1270001"/>
          </a:xfrm>
          <a:prstGeom prst="line">
            <a:avLst/>
          </a:prstGeom>
          <a:ln w="50800">
            <a:solidFill>
              <a:srgbClr val="6F6A5A"/>
            </a:solidFill>
            <a:miter lim="400000"/>
            <a:tailEnd type="triangle"/>
          </a:ln>
        </p:spPr>
        <p:txBody>
          <a:bodyPr lIns="50800" tIns="50800" rIns="50800" bIns="50800" anchor="ctr"/>
          <a:lstStyle/>
          <a:p>
            <a:pPr>
              <a:defRPr sz="4200"/>
            </a:pPr>
            <a:endParaRPr/>
          </a:p>
        </p:txBody>
      </p:sp>
      <p:sp>
        <p:nvSpPr>
          <p:cNvPr id="226" name="Ligne"/>
          <p:cNvSpPr/>
          <p:nvPr/>
        </p:nvSpPr>
        <p:spPr>
          <a:xfrm>
            <a:off x="13943724" y="8745649"/>
            <a:ext cx="1500202" cy="995478"/>
          </a:xfrm>
          <a:prstGeom prst="line">
            <a:avLst/>
          </a:prstGeom>
          <a:ln w="50800">
            <a:solidFill>
              <a:srgbClr val="6F6A5A"/>
            </a:solidFill>
            <a:miter lim="400000"/>
            <a:tailEnd type="triangle"/>
          </a:ln>
        </p:spPr>
        <p:txBody>
          <a:bodyPr lIns="50800" tIns="50800" rIns="50800" bIns="50800" anchor="ctr"/>
          <a:lstStyle/>
          <a:p>
            <a:pPr>
              <a:defRPr sz="4200"/>
            </a:pPr>
            <a:endParaRPr/>
          </a:p>
        </p:txBody>
      </p:sp>
      <p:sp>
        <p:nvSpPr>
          <p:cNvPr id="227" name="Ligne"/>
          <p:cNvSpPr/>
          <p:nvPr/>
        </p:nvSpPr>
        <p:spPr>
          <a:xfrm flipH="1">
            <a:off x="18078666" y="7820421"/>
            <a:ext cx="1419227" cy="1865804"/>
          </a:xfrm>
          <a:prstGeom prst="line">
            <a:avLst/>
          </a:prstGeom>
          <a:ln w="50800">
            <a:solidFill>
              <a:srgbClr val="6F6A5A"/>
            </a:solidFill>
            <a:miter lim="400000"/>
            <a:tailEnd type="triangle"/>
          </a:ln>
        </p:spPr>
        <p:txBody>
          <a:bodyPr lIns="50800" tIns="50800" rIns="50800" bIns="50800" anchor="ctr"/>
          <a:lstStyle/>
          <a:p>
            <a:pPr>
              <a:defRPr sz="4200"/>
            </a:pPr>
            <a:endParaRPr/>
          </a:p>
        </p:txBody>
      </p:sp>
      <p:sp>
        <p:nvSpPr>
          <p:cNvPr id="228" name="Ligne"/>
          <p:cNvSpPr/>
          <p:nvPr/>
        </p:nvSpPr>
        <p:spPr>
          <a:xfrm flipH="1" flipV="1">
            <a:off x="18040257" y="10501616"/>
            <a:ext cx="1444536" cy="1444536"/>
          </a:xfrm>
          <a:prstGeom prst="line">
            <a:avLst/>
          </a:prstGeom>
          <a:ln w="50800">
            <a:solidFill>
              <a:srgbClr val="6F6A5A"/>
            </a:solidFill>
            <a:miter lim="400000"/>
            <a:tailEnd type="triangle"/>
          </a:ln>
        </p:spPr>
        <p:txBody>
          <a:bodyPr lIns="50800" tIns="50800" rIns="50800" bIns="50800" anchor="ctr"/>
          <a:lstStyle/>
          <a:p>
            <a:pPr>
              <a:defRPr sz="4200"/>
            </a:pPr>
            <a:endParaRPr/>
          </a:p>
        </p:txBody>
      </p:sp>
      <p:sp>
        <p:nvSpPr>
          <p:cNvPr id="229" name="Ligne"/>
          <p:cNvSpPr/>
          <p:nvPr/>
        </p:nvSpPr>
        <p:spPr>
          <a:xfrm flipH="1">
            <a:off x="18040357" y="10093920"/>
            <a:ext cx="1516064" cy="1"/>
          </a:xfrm>
          <a:prstGeom prst="line">
            <a:avLst/>
          </a:prstGeom>
          <a:ln w="50800">
            <a:solidFill>
              <a:srgbClr val="6F6A5A"/>
            </a:solidFill>
            <a:miter lim="400000"/>
            <a:tailEnd type="triangle"/>
          </a:ln>
        </p:spPr>
        <p:txBody>
          <a:bodyPr lIns="50800" tIns="50800" rIns="50800" bIns="50800" anchor="ctr"/>
          <a:lstStyle/>
          <a:p>
            <a:pPr>
              <a:defRPr sz="4200"/>
            </a:pPr>
            <a:endParaRPr/>
          </a:p>
        </p:txBody>
      </p:sp>
      <p:sp>
        <p:nvSpPr>
          <p:cNvPr id="230" name="Projet 6 : Analysez les besoins de votre client pour son groupe de pizzerias"/>
          <p:cNvSpPr txBox="1"/>
          <p:nvPr/>
        </p:nvSpPr>
        <p:spPr>
          <a:xfrm>
            <a:off x="948837" y="13041472"/>
            <a:ext cx="13455519"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lnSpc>
                <a:spcPct val="120000"/>
              </a:lnSpc>
              <a:defRPr sz="2300"/>
            </a:lvl1pPr>
          </a:lstStyle>
          <a:p>
            <a:r>
              <a:t>Projet 6 : Analysez les besoins de votre client pour son groupe de pizzerias</a:t>
            </a:r>
          </a:p>
        </p:txBody>
      </p:sp>
      <p:sp>
        <p:nvSpPr>
          <p:cNvPr id="231" name="Parmi les grands noms du marché on compte :…"/>
          <p:cNvSpPr txBox="1"/>
          <p:nvPr/>
        </p:nvSpPr>
        <p:spPr>
          <a:xfrm>
            <a:off x="983964" y="6484697"/>
            <a:ext cx="8120563" cy="38454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p>
            <a:pPr algn="l">
              <a:defRPr sz="3200"/>
            </a:pPr>
            <a:endParaRPr/>
          </a:p>
          <a:p>
            <a:pPr algn="l">
              <a:defRPr sz="3200"/>
            </a:pPr>
            <a:r>
              <a:t>Parmi les grands noms du marché on compte :</a:t>
            </a:r>
          </a:p>
          <a:p>
            <a:pPr marL="397565" indent="-397565" algn="l">
              <a:buClr>
                <a:srgbClr val="BEBEBE"/>
              </a:buClr>
              <a:buSzPct val="125000"/>
              <a:buChar char="•"/>
              <a:defRPr sz="3200"/>
            </a:pPr>
            <a:r>
              <a:t>MySQL</a:t>
            </a:r>
          </a:p>
          <a:p>
            <a:pPr marL="397565" indent="-397565" algn="l">
              <a:buClr>
                <a:srgbClr val="BEBEBE"/>
              </a:buClr>
              <a:buSzPct val="125000"/>
              <a:buChar char="•"/>
              <a:defRPr sz="3200"/>
            </a:pPr>
            <a:r>
              <a:t>Oracle Database</a:t>
            </a:r>
          </a:p>
          <a:p>
            <a:pPr marL="397565" indent="-397565" algn="l">
              <a:buClr>
                <a:srgbClr val="BEBEBE"/>
              </a:buClr>
              <a:buSzPct val="125000"/>
              <a:buChar char="•"/>
              <a:defRPr sz="3200"/>
            </a:pPr>
            <a:r>
              <a:t>MariaDB</a:t>
            </a:r>
          </a:p>
          <a:p>
            <a:pPr marL="397565" indent="-397565" algn="l">
              <a:buClr>
                <a:srgbClr val="BEBEBE"/>
              </a:buClr>
              <a:buSzPct val="125000"/>
              <a:buChar char="•"/>
              <a:defRPr sz="3200"/>
            </a:pPr>
            <a:r>
              <a:t>PostgreSQL</a:t>
            </a:r>
          </a:p>
          <a:p>
            <a:pPr marL="397565" indent="-397565" algn="l">
              <a:buClr>
                <a:srgbClr val="BEBEBE"/>
              </a:buClr>
              <a:buSzPct val="125000"/>
              <a:buChar char="•"/>
              <a:defRPr sz="3200"/>
            </a:pPr>
            <a:r>
              <a:t>Microsoft SQL Server</a:t>
            </a:r>
          </a:p>
          <a:p>
            <a:pPr marL="397565" indent="-397565" algn="l">
              <a:buClr>
                <a:srgbClr val="BEBEBE"/>
              </a:buClr>
              <a:buSzPct val="125000"/>
              <a:buChar char="•"/>
              <a:defRPr sz="3200"/>
            </a:pPr>
            <a:r>
              <a:t>SQLite</a:t>
            </a:r>
          </a:p>
        </p:txBody>
      </p:sp>
      <p:sp>
        <p:nvSpPr>
          <p:cNvPr id="232" name="Notre choix se porte sur MySQL qui est Open Source et gratuit, selon DB-Engines c’est la deuxième base de données la plus utilisée au monde."/>
          <p:cNvSpPr txBox="1"/>
          <p:nvPr/>
        </p:nvSpPr>
        <p:spPr>
          <a:xfrm>
            <a:off x="983964" y="10548460"/>
            <a:ext cx="8120563" cy="2199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a:defRPr sz="3200"/>
            </a:lvl1pPr>
          </a:lstStyle>
          <a:p>
            <a:r>
              <a:t>Notre choix se porte sur MySQL qui est Open Source et gratuit, selon DB-Engines c’est la deuxième base de données la plus utilisée au monde.</a:t>
            </a:r>
          </a:p>
        </p:txBody>
      </p:sp>
    </p:spTree>
  </p:cSld>
  <p:clrMapOvr>
    <a:masterClrMapping/>
  </p:clrMapOvr>
  <mc:AlternateContent xmlns:mc="http://schemas.openxmlformats.org/markup-compatibility/2006" xmlns:p14="http://schemas.microsoft.com/office/powerpoint/2010/main">
    <mc:Choice Requires="p14">
      <p:transition spd="med">
        <p:wipe dir="r"/>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p:tmAbs val="0"/>
                                  </p:iterate>
                                  <p:childTnLst>
                                    <p:set>
                                      <p:cBhvr>
                                        <p:cTn id="6" fill="hold"/>
                                        <p:tgtEl>
                                          <p:spTgt spid="211"/>
                                        </p:tgtEl>
                                        <p:attrNameLst>
                                          <p:attrName>style.visibility</p:attrName>
                                        </p:attrNameLst>
                                      </p:cBhvr>
                                      <p:to>
                                        <p:strVal val="visible"/>
                                      </p:to>
                                    </p:set>
                                    <p:animEffect transition="in" filter="fade">
                                      <p:cBhvr>
                                        <p:cTn id="7" dur="600"/>
                                        <p:tgtEl>
                                          <p:spTgt spid="211"/>
                                        </p:tgtEl>
                                      </p:cBhvr>
                                    </p:animEffect>
                                  </p:childTnLst>
                                </p:cTn>
                              </p:par>
                            </p:childTnLst>
                          </p:cTn>
                        </p:par>
                        <p:par>
                          <p:cTn id="8" fill="hold">
                            <p:stCondLst>
                              <p:cond delay="600"/>
                            </p:stCondLst>
                            <p:childTnLst>
                              <p:par>
                                <p:cTn id="9" presetID="10" presetClass="entr" fill="hold" grpId="2" nodeType="afterEffect">
                                  <p:stCondLst>
                                    <p:cond delay="0"/>
                                  </p:stCondLst>
                                  <p:iterate>
                                    <p:tmAbs val="0"/>
                                  </p:iterate>
                                  <p:childTnLst>
                                    <p:set>
                                      <p:cBhvr>
                                        <p:cTn id="10" fill="hold"/>
                                        <p:tgtEl>
                                          <p:spTgt spid="231"/>
                                        </p:tgtEl>
                                        <p:attrNameLst>
                                          <p:attrName>style.visibility</p:attrName>
                                        </p:attrNameLst>
                                      </p:cBhvr>
                                      <p:to>
                                        <p:strVal val="visible"/>
                                      </p:to>
                                    </p:set>
                                    <p:animEffect transition="in" filter="fade">
                                      <p:cBhvr>
                                        <p:cTn id="11" dur="700"/>
                                        <p:tgtEl>
                                          <p:spTgt spid="231"/>
                                        </p:tgtEl>
                                      </p:cBhvr>
                                    </p:animEffect>
                                  </p:childTnLst>
                                </p:cTn>
                              </p:par>
                            </p:childTnLst>
                          </p:cTn>
                        </p:par>
                        <p:par>
                          <p:cTn id="12" fill="hold">
                            <p:stCondLst>
                              <p:cond delay="1300"/>
                            </p:stCondLst>
                            <p:childTnLst>
                              <p:par>
                                <p:cTn id="13" presetID="10" presetClass="entr" fill="hold" grpId="3" nodeType="afterEffect">
                                  <p:stCondLst>
                                    <p:cond delay="0"/>
                                  </p:stCondLst>
                                  <p:iterate>
                                    <p:tmAbs val="0"/>
                                  </p:iterate>
                                  <p:childTnLst>
                                    <p:set>
                                      <p:cBhvr>
                                        <p:cTn id="14" fill="hold"/>
                                        <p:tgtEl>
                                          <p:spTgt spid="232"/>
                                        </p:tgtEl>
                                        <p:attrNameLst>
                                          <p:attrName>style.visibility</p:attrName>
                                        </p:attrNameLst>
                                      </p:cBhvr>
                                      <p:to>
                                        <p:strVal val="visible"/>
                                      </p:to>
                                    </p:set>
                                    <p:animEffect transition="in" filter="fade">
                                      <p:cBhvr>
                                        <p:cTn id="15" dur="700"/>
                                        <p:tgtEl>
                                          <p:spTgt spid="232"/>
                                        </p:tgtEl>
                                      </p:cBhvr>
                                    </p:animEffect>
                                  </p:childTnLst>
                                </p:cTn>
                              </p:par>
                            </p:childTnLst>
                          </p:cTn>
                        </p:par>
                        <p:par>
                          <p:cTn id="16" fill="hold">
                            <p:stCondLst>
                              <p:cond delay="2000"/>
                            </p:stCondLst>
                            <p:childTnLst>
                              <p:par>
                                <p:cTn id="17" presetID="2" presetClass="entr" presetSubtype="2" fill="hold" grpId="4" nodeType="afterEffect">
                                  <p:stCondLst>
                                    <p:cond delay="0"/>
                                  </p:stCondLst>
                                  <p:iterate>
                                    <p:tmAbs val="0"/>
                                  </p:iterate>
                                  <p:childTnLst>
                                    <p:set>
                                      <p:cBhvr>
                                        <p:cTn id="18" fill="hold"/>
                                        <p:tgtEl>
                                          <p:spTgt spid="212"/>
                                        </p:tgtEl>
                                        <p:attrNameLst>
                                          <p:attrName>style.visibility</p:attrName>
                                        </p:attrNameLst>
                                      </p:cBhvr>
                                      <p:to>
                                        <p:strVal val="visible"/>
                                      </p:to>
                                    </p:set>
                                    <p:anim calcmode="lin" valueType="num">
                                      <p:cBhvr>
                                        <p:cTn id="19" dur="1000" fill="hold"/>
                                        <p:tgtEl>
                                          <p:spTgt spid="212"/>
                                        </p:tgtEl>
                                        <p:attrNameLst>
                                          <p:attrName>ppt_x</p:attrName>
                                        </p:attrNameLst>
                                      </p:cBhvr>
                                      <p:tavLst>
                                        <p:tav tm="0">
                                          <p:val>
                                            <p:strVal val="1+#ppt_w/2"/>
                                          </p:val>
                                        </p:tav>
                                        <p:tav tm="100000">
                                          <p:val>
                                            <p:strVal val="#ppt_x"/>
                                          </p:val>
                                        </p:tav>
                                      </p:tavLst>
                                    </p:anim>
                                    <p:anim calcmode="lin" valueType="num">
                                      <p:cBhvr>
                                        <p:cTn id="20" dur="1000" fill="hold"/>
                                        <p:tgtEl>
                                          <p:spTgt spid="212"/>
                                        </p:tgtEl>
                                        <p:attrNameLst>
                                          <p:attrName>ppt_y</p:attrName>
                                        </p:attrNameLst>
                                      </p:cBhvr>
                                      <p:tavLst>
                                        <p:tav tm="0">
                                          <p:val>
                                            <p:strVal val="#ppt_y"/>
                                          </p:val>
                                        </p:tav>
                                        <p:tav tm="100000">
                                          <p:val>
                                            <p:strVal val="#ppt_y"/>
                                          </p:val>
                                        </p:tav>
                                      </p:tavLst>
                                    </p:anim>
                                  </p:childTnLst>
                                </p:cTn>
                              </p:par>
                            </p:childTnLst>
                          </p:cTn>
                        </p:par>
                        <p:par>
                          <p:cTn id="21" fill="hold">
                            <p:stCondLst>
                              <p:cond delay="3000"/>
                            </p:stCondLst>
                            <p:childTnLst>
                              <p:par>
                                <p:cTn id="22" presetID="1" presetClass="entr" presetSubtype="0" fill="hold" grpId="5" nodeType="afterEffect">
                                  <p:stCondLst>
                                    <p:cond delay="0"/>
                                  </p:stCondLst>
                                  <p:iterate>
                                    <p:tmAbs val="0"/>
                                  </p:iterate>
                                  <p:childTnLst>
                                    <p:set>
                                      <p:cBhvr>
                                        <p:cTn id="23" fill="hold"/>
                                        <p:tgtEl>
                                          <p:spTgt spid="213"/>
                                        </p:tgtEl>
                                        <p:attrNameLst>
                                          <p:attrName>style.visibility</p:attrName>
                                        </p:attrNameLst>
                                      </p:cBhvr>
                                      <p:to>
                                        <p:strVal val="visible"/>
                                      </p:to>
                                    </p:set>
                                  </p:childTnLst>
                                </p:cTn>
                              </p:par>
                            </p:childTnLst>
                          </p:cTn>
                        </p:par>
                        <p:par>
                          <p:cTn id="24" fill="hold">
                            <p:stCondLst>
                              <p:cond delay="3000"/>
                            </p:stCondLst>
                            <p:childTnLst>
                              <p:par>
                                <p:cTn id="25" presetID="1" presetClass="entr" presetSubtype="0" fill="hold" grpId="6" nodeType="afterEffect">
                                  <p:stCondLst>
                                    <p:cond delay="0"/>
                                  </p:stCondLst>
                                  <p:iterate>
                                    <p:tmAbs val="0"/>
                                  </p:iterate>
                                  <p:childTnLst>
                                    <p:set>
                                      <p:cBhvr>
                                        <p:cTn id="26" fill="hold"/>
                                        <p:tgtEl>
                                          <p:spTgt spid="219"/>
                                        </p:tgtEl>
                                        <p:attrNameLst>
                                          <p:attrName>style.visibility</p:attrName>
                                        </p:attrNameLst>
                                      </p:cBhvr>
                                      <p:to>
                                        <p:strVal val="visible"/>
                                      </p:to>
                                    </p:set>
                                  </p:childTnLst>
                                </p:cTn>
                              </p:par>
                            </p:childTnLst>
                          </p:cTn>
                        </p:par>
                        <p:par>
                          <p:cTn id="27" fill="hold">
                            <p:stCondLst>
                              <p:cond delay="3000"/>
                            </p:stCondLst>
                            <p:childTnLst>
                              <p:par>
                                <p:cTn id="28" presetID="4" presetClass="entr" presetSubtype="32" fill="hold" grpId="7" nodeType="afterEffect">
                                  <p:stCondLst>
                                    <p:cond delay="0"/>
                                  </p:stCondLst>
                                  <p:iterate>
                                    <p:tmAbs val="0"/>
                                  </p:iterate>
                                  <p:childTnLst>
                                    <p:set>
                                      <p:cBhvr>
                                        <p:cTn id="29" fill="hold"/>
                                        <p:tgtEl>
                                          <p:spTgt spid="214"/>
                                        </p:tgtEl>
                                        <p:attrNameLst>
                                          <p:attrName>style.visibility</p:attrName>
                                        </p:attrNameLst>
                                      </p:cBhvr>
                                      <p:to>
                                        <p:strVal val="visible"/>
                                      </p:to>
                                    </p:set>
                                    <p:animEffect transition="in" filter="box(out)">
                                      <p:cBhvr>
                                        <p:cTn id="30" dur="500"/>
                                        <p:tgtEl>
                                          <p:spTgt spid="214"/>
                                        </p:tgtEl>
                                      </p:cBhvr>
                                    </p:animEffect>
                                  </p:childTnLst>
                                </p:cTn>
                              </p:par>
                              <p:par>
                                <p:cTn id="31" presetID="4" presetClass="entr" presetSubtype="32" fill="hold" grpId="8" nodeType="withEffect">
                                  <p:stCondLst>
                                    <p:cond delay="0"/>
                                  </p:stCondLst>
                                  <p:iterate>
                                    <p:tmAbs val="0"/>
                                  </p:iterate>
                                  <p:childTnLst>
                                    <p:set>
                                      <p:cBhvr>
                                        <p:cTn id="32" fill="hold"/>
                                        <p:tgtEl>
                                          <p:spTgt spid="220"/>
                                        </p:tgtEl>
                                        <p:attrNameLst>
                                          <p:attrName>style.visibility</p:attrName>
                                        </p:attrNameLst>
                                      </p:cBhvr>
                                      <p:to>
                                        <p:strVal val="visible"/>
                                      </p:to>
                                    </p:set>
                                    <p:animEffect transition="in" filter="box(out)">
                                      <p:cBhvr>
                                        <p:cTn id="33" dur="500"/>
                                        <p:tgtEl>
                                          <p:spTgt spid="220"/>
                                        </p:tgtEl>
                                      </p:cBhvr>
                                    </p:animEffect>
                                  </p:childTnLst>
                                </p:cTn>
                              </p:par>
                              <p:par>
                                <p:cTn id="34" presetID="4" presetClass="entr" presetSubtype="32" fill="hold" grpId="9" nodeType="withEffect">
                                  <p:stCondLst>
                                    <p:cond delay="0"/>
                                  </p:stCondLst>
                                  <p:iterate>
                                    <p:tmAbs val="0"/>
                                  </p:iterate>
                                  <p:childTnLst>
                                    <p:set>
                                      <p:cBhvr>
                                        <p:cTn id="35" fill="hold"/>
                                        <p:tgtEl>
                                          <p:spTgt spid="215"/>
                                        </p:tgtEl>
                                        <p:attrNameLst>
                                          <p:attrName>style.visibility</p:attrName>
                                        </p:attrNameLst>
                                      </p:cBhvr>
                                      <p:to>
                                        <p:strVal val="visible"/>
                                      </p:to>
                                    </p:set>
                                    <p:animEffect transition="in" filter="box(out)">
                                      <p:cBhvr>
                                        <p:cTn id="36" dur="500"/>
                                        <p:tgtEl>
                                          <p:spTgt spid="215"/>
                                        </p:tgtEl>
                                      </p:cBhvr>
                                    </p:animEffect>
                                  </p:childTnLst>
                                </p:cTn>
                              </p:par>
                              <p:par>
                                <p:cTn id="37" presetID="4" presetClass="entr" presetSubtype="32" fill="hold" grpId="10" nodeType="withEffect">
                                  <p:stCondLst>
                                    <p:cond delay="0"/>
                                  </p:stCondLst>
                                  <p:iterate>
                                    <p:tmAbs val="0"/>
                                  </p:iterate>
                                  <p:childTnLst>
                                    <p:set>
                                      <p:cBhvr>
                                        <p:cTn id="38" fill="hold"/>
                                        <p:tgtEl>
                                          <p:spTgt spid="221"/>
                                        </p:tgtEl>
                                        <p:attrNameLst>
                                          <p:attrName>style.visibility</p:attrName>
                                        </p:attrNameLst>
                                      </p:cBhvr>
                                      <p:to>
                                        <p:strVal val="visible"/>
                                      </p:to>
                                    </p:set>
                                    <p:animEffect transition="in" filter="box(out)">
                                      <p:cBhvr>
                                        <p:cTn id="39" dur="500"/>
                                        <p:tgtEl>
                                          <p:spTgt spid="221"/>
                                        </p:tgtEl>
                                      </p:cBhvr>
                                    </p:animEffect>
                                  </p:childTnLst>
                                </p:cTn>
                              </p:par>
                              <p:par>
                                <p:cTn id="40" presetID="4" presetClass="entr" presetSubtype="32" fill="hold" grpId="11" nodeType="withEffect">
                                  <p:stCondLst>
                                    <p:cond delay="0"/>
                                  </p:stCondLst>
                                  <p:iterate>
                                    <p:tmAbs val="0"/>
                                  </p:iterate>
                                  <p:childTnLst>
                                    <p:set>
                                      <p:cBhvr>
                                        <p:cTn id="41" fill="hold"/>
                                        <p:tgtEl>
                                          <p:spTgt spid="216"/>
                                        </p:tgtEl>
                                        <p:attrNameLst>
                                          <p:attrName>style.visibility</p:attrName>
                                        </p:attrNameLst>
                                      </p:cBhvr>
                                      <p:to>
                                        <p:strVal val="visible"/>
                                      </p:to>
                                    </p:set>
                                    <p:animEffect transition="in" filter="box(out)">
                                      <p:cBhvr>
                                        <p:cTn id="42" dur="500"/>
                                        <p:tgtEl>
                                          <p:spTgt spid="216"/>
                                        </p:tgtEl>
                                      </p:cBhvr>
                                    </p:animEffect>
                                  </p:childTnLst>
                                </p:cTn>
                              </p:par>
                              <p:par>
                                <p:cTn id="43" presetID="4" presetClass="entr" presetSubtype="32" fill="hold" grpId="12" nodeType="withEffect">
                                  <p:stCondLst>
                                    <p:cond delay="0"/>
                                  </p:stCondLst>
                                  <p:iterate>
                                    <p:tmAbs val="0"/>
                                  </p:iterate>
                                  <p:childTnLst>
                                    <p:set>
                                      <p:cBhvr>
                                        <p:cTn id="44" fill="hold"/>
                                        <p:tgtEl>
                                          <p:spTgt spid="222"/>
                                        </p:tgtEl>
                                        <p:attrNameLst>
                                          <p:attrName>style.visibility</p:attrName>
                                        </p:attrNameLst>
                                      </p:cBhvr>
                                      <p:to>
                                        <p:strVal val="visible"/>
                                      </p:to>
                                    </p:set>
                                    <p:animEffect transition="in" filter="box(out)">
                                      <p:cBhvr>
                                        <p:cTn id="45" dur="500"/>
                                        <p:tgtEl>
                                          <p:spTgt spid="222"/>
                                        </p:tgtEl>
                                      </p:cBhvr>
                                    </p:animEffect>
                                  </p:childTnLst>
                                </p:cTn>
                              </p:par>
                              <p:par>
                                <p:cTn id="46" presetID="4" presetClass="entr" presetSubtype="32" fill="hold" grpId="13" nodeType="withEffect">
                                  <p:stCondLst>
                                    <p:cond delay="0"/>
                                  </p:stCondLst>
                                  <p:iterate>
                                    <p:tmAbs val="0"/>
                                  </p:iterate>
                                  <p:childTnLst>
                                    <p:set>
                                      <p:cBhvr>
                                        <p:cTn id="47" fill="hold"/>
                                        <p:tgtEl>
                                          <p:spTgt spid="218"/>
                                        </p:tgtEl>
                                        <p:attrNameLst>
                                          <p:attrName>style.visibility</p:attrName>
                                        </p:attrNameLst>
                                      </p:cBhvr>
                                      <p:to>
                                        <p:strVal val="visible"/>
                                      </p:to>
                                    </p:set>
                                    <p:animEffect transition="in" filter="box(out)">
                                      <p:cBhvr>
                                        <p:cTn id="48" dur="500"/>
                                        <p:tgtEl>
                                          <p:spTgt spid="218"/>
                                        </p:tgtEl>
                                      </p:cBhvr>
                                    </p:animEffect>
                                  </p:childTnLst>
                                </p:cTn>
                              </p:par>
                              <p:par>
                                <p:cTn id="49" presetID="4" presetClass="entr" presetSubtype="32" fill="hold" grpId="14" nodeType="withEffect">
                                  <p:stCondLst>
                                    <p:cond delay="0"/>
                                  </p:stCondLst>
                                  <p:iterate>
                                    <p:tmAbs val="0"/>
                                  </p:iterate>
                                  <p:childTnLst>
                                    <p:set>
                                      <p:cBhvr>
                                        <p:cTn id="50" fill="hold"/>
                                        <p:tgtEl>
                                          <p:spTgt spid="223"/>
                                        </p:tgtEl>
                                        <p:attrNameLst>
                                          <p:attrName>style.visibility</p:attrName>
                                        </p:attrNameLst>
                                      </p:cBhvr>
                                      <p:to>
                                        <p:strVal val="visible"/>
                                      </p:to>
                                    </p:set>
                                    <p:animEffect transition="in" filter="box(out)">
                                      <p:cBhvr>
                                        <p:cTn id="51" dur="500"/>
                                        <p:tgtEl>
                                          <p:spTgt spid="223"/>
                                        </p:tgtEl>
                                      </p:cBhvr>
                                    </p:animEffect>
                                  </p:childTnLst>
                                </p:cTn>
                              </p:par>
                              <p:par>
                                <p:cTn id="52" presetID="4" presetClass="entr" presetSubtype="32" fill="hold" grpId="15" nodeType="withEffect">
                                  <p:stCondLst>
                                    <p:cond delay="0"/>
                                  </p:stCondLst>
                                  <p:iterate>
                                    <p:tmAbs val="0"/>
                                  </p:iterate>
                                  <p:childTnLst>
                                    <p:set>
                                      <p:cBhvr>
                                        <p:cTn id="53" fill="hold"/>
                                        <p:tgtEl>
                                          <p:spTgt spid="217"/>
                                        </p:tgtEl>
                                        <p:attrNameLst>
                                          <p:attrName>style.visibility</p:attrName>
                                        </p:attrNameLst>
                                      </p:cBhvr>
                                      <p:to>
                                        <p:strVal val="visible"/>
                                      </p:to>
                                    </p:set>
                                    <p:animEffect transition="in" filter="box(out)">
                                      <p:cBhvr>
                                        <p:cTn id="54" dur="500"/>
                                        <p:tgtEl>
                                          <p:spTgt spid="217"/>
                                        </p:tgtEl>
                                      </p:cBhvr>
                                    </p:animEffect>
                                  </p:childTnLst>
                                </p:cTn>
                              </p:par>
                              <p:par>
                                <p:cTn id="55" presetID="4" presetClass="entr" presetSubtype="32" fill="hold" grpId="16" nodeType="withEffect">
                                  <p:stCondLst>
                                    <p:cond delay="0"/>
                                  </p:stCondLst>
                                  <p:iterate>
                                    <p:tmAbs val="0"/>
                                  </p:iterate>
                                  <p:childTnLst>
                                    <p:set>
                                      <p:cBhvr>
                                        <p:cTn id="56" fill="hold"/>
                                        <p:tgtEl>
                                          <p:spTgt spid="224"/>
                                        </p:tgtEl>
                                        <p:attrNameLst>
                                          <p:attrName>style.visibility</p:attrName>
                                        </p:attrNameLst>
                                      </p:cBhvr>
                                      <p:to>
                                        <p:strVal val="visible"/>
                                      </p:to>
                                    </p:set>
                                    <p:animEffect transition="in" filter="box(out)">
                                      <p:cBhvr>
                                        <p:cTn id="57" dur="500"/>
                                        <p:tgtEl>
                                          <p:spTgt spid="224"/>
                                        </p:tgtEl>
                                      </p:cBhvr>
                                    </p:animEffect>
                                  </p:childTnLst>
                                </p:cTn>
                              </p:par>
                            </p:childTnLst>
                          </p:cTn>
                        </p:par>
                        <p:par>
                          <p:cTn id="58" fill="hold">
                            <p:stCondLst>
                              <p:cond delay="3500"/>
                            </p:stCondLst>
                            <p:childTnLst>
                              <p:par>
                                <p:cTn id="59" presetID="9" presetClass="entr" fill="hold" grpId="17" nodeType="afterEffect">
                                  <p:stCondLst>
                                    <p:cond delay="0"/>
                                  </p:stCondLst>
                                  <p:iterate>
                                    <p:tmAbs val="0"/>
                                  </p:iterate>
                                  <p:childTnLst>
                                    <p:set>
                                      <p:cBhvr>
                                        <p:cTn id="60" fill="hold"/>
                                        <p:tgtEl>
                                          <p:spTgt spid="226"/>
                                        </p:tgtEl>
                                        <p:attrNameLst>
                                          <p:attrName>style.visibility</p:attrName>
                                        </p:attrNameLst>
                                      </p:cBhvr>
                                      <p:to>
                                        <p:strVal val="visible"/>
                                      </p:to>
                                    </p:set>
                                    <p:animEffect transition="in" filter="dissolve">
                                      <p:cBhvr>
                                        <p:cTn id="61" dur="500"/>
                                        <p:tgtEl>
                                          <p:spTgt spid="226"/>
                                        </p:tgtEl>
                                      </p:cBhvr>
                                    </p:animEffect>
                                  </p:childTnLst>
                                </p:cTn>
                              </p:par>
                              <p:par>
                                <p:cTn id="62" presetID="9" presetClass="entr" fill="hold" grpId="18" nodeType="withEffect">
                                  <p:stCondLst>
                                    <p:cond delay="0"/>
                                  </p:stCondLst>
                                  <p:iterate>
                                    <p:tmAbs val="0"/>
                                  </p:iterate>
                                  <p:childTnLst>
                                    <p:set>
                                      <p:cBhvr>
                                        <p:cTn id="63" fill="hold"/>
                                        <p:tgtEl>
                                          <p:spTgt spid="225"/>
                                        </p:tgtEl>
                                        <p:attrNameLst>
                                          <p:attrName>style.visibility</p:attrName>
                                        </p:attrNameLst>
                                      </p:cBhvr>
                                      <p:to>
                                        <p:strVal val="visible"/>
                                      </p:to>
                                    </p:set>
                                    <p:animEffect transition="in" filter="dissolve">
                                      <p:cBhvr>
                                        <p:cTn id="64" dur="500"/>
                                        <p:tgtEl>
                                          <p:spTgt spid="225"/>
                                        </p:tgtEl>
                                      </p:cBhvr>
                                    </p:animEffect>
                                  </p:childTnLst>
                                </p:cTn>
                              </p:par>
                              <p:par>
                                <p:cTn id="65" presetID="9" presetClass="entr" fill="hold" grpId="19" nodeType="withEffect">
                                  <p:stCondLst>
                                    <p:cond delay="0"/>
                                  </p:stCondLst>
                                  <p:iterate>
                                    <p:tmAbs val="0"/>
                                  </p:iterate>
                                  <p:childTnLst>
                                    <p:set>
                                      <p:cBhvr>
                                        <p:cTn id="66" fill="hold"/>
                                        <p:tgtEl>
                                          <p:spTgt spid="227"/>
                                        </p:tgtEl>
                                        <p:attrNameLst>
                                          <p:attrName>style.visibility</p:attrName>
                                        </p:attrNameLst>
                                      </p:cBhvr>
                                      <p:to>
                                        <p:strVal val="visible"/>
                                      </p:to>
                                    </p:set>
                                    <p:animEffect transition="in" filter="dissolve">
                                      <p:cBhvr>
                                        <p:cTn id="67" dur="500"/>
                                        <p:tgtEl>
                                          <p:spTgt spid="227"/>
                                        </p:tgtEl>
                                      </p:cBhvr>
                                    </p:animEffect>
                                  </p:childTnLst>
                                </p:cTn>
                              </p:par>
                              <p:par>
                                <p:cTn id="68" presetID="9" presetClass="entr" fill="hold" grpId="20" nodeType="withEffect">
                                  <p:stCondLst>
                                    <p:cond delay="0"/>
                                  </p:stCondLst>
                                  <p:iterate>
                                    <p:tmAbs val="0"/>
                                  </p:iterate>
                                  <p:childTnLst>
                                    <p:set>
                                      <p:cBhvr>
                                        <p:cTn id="69" fill="hold"/>
                                        <p:tgtEl>
                                          <p:spTgt spid="229"/>
                                        </p:tgtEl>
                                        <p:attrNameLst>
                                          <p:attrName>style.visibility</p:attrName>
                                        </p:attrNameLst>
                                      </p:cBhvr>
                                      <p:to>
                                        <p:strVal val="visible"/>
                                      </p:to>
                                    </p:set>
                                    <p:animEffect transition="in" filter="dissolve">
                                      <p:cBhvr>
                                        <p:cTn id="70" dur="500"/>
                                        <p:tgtEl>
                                          <p:spTgt spid="229"/>
                                        </p:tgtEl>
                                      </p:cBhvr>
                                    </p:animEffect>
                                  </p:childTnLst>
                                </p:cTn>
                              </p:par>
                              <p:par>
                                <p:cTn id="71" presetID="9" presetClass="entr" fill="hold" grpId="21" nodeType="withEffect">
                                  <p:stCondLst>
                                    <p:cond delay="0"/>
                                  </p:stCondLst>
                                  <p:iterate>
                                    <p:tmAbs val="0"/>
                                  </p:iterate>
                                  <p:childTnLst>
                                    <p:set>
                                      <p:cBhvr>
                                        <p:cTn id="72" fill="hold"/>
                                        <p:tgtEl>
                                          <p:spTgt spid="228"/>
                                        </p:tgtEl>
                                        <p:attrNameLst>
                                          <p:attrName>style.visibility</p:attrName>
                                        </p:attrNameLst>
                                      </p:cBhvr>
                                      <p:to>
                                        <p:strVal val="visible"/>
                                      </p:to>
                                    </p:set>
                                    <p:animEffect transition="in" filter="dissolve">
                                      <p:cBhvr>
                                        <p:cTn id="73"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1" animBg="1" advAuto="0"/>
      <p:bldP spid="212" grpId="4" animBg="1" advAuto="0"/>
      <p:bldP spid="213" grpId="5" animBg="1" advAuto="0"/>
      <p:bldP spid="214" grpId="7" animBg="1" advAuto="0"/>
      <p:bldP spid="215" grpId="9" animBg="1" advAuto="0"/>
      <p:bldP spid="216" grpId="11" animBg="1" advAuto="0"/>
      <p:bldP spid="217" grpId="15" animBg="1" advAuto="0"/>
      <p:bldP spid="218" grpId="13" animBg="1" advAuto="0"/>
      <p:bldP spid="219" grpId="6" animBg="1" advAuto="0"/>
      <p:bldP spid="220" grpId="8" animBg="1" advAuto="0"/>
      <p:bldP spid="221" grpId="10" animBg="1" advAuto="0"/>
      <p:bldP spid="222" grpId="12" animBg="1" advAuto="0"/>
      <p:bldP spid="223" grpId="14" animBg="1" advAuto="0"/>
      <p:bldP spid="224" grpId="16" animBg="1" advAuto="0"/>
      <p:bldP spid="225" grpId="18" animBg="1" advAuto="0"/>
      <p:bldP spid="226" grpId="17" animBg="1" advAuto="0"/>
      <p:bldP spid="227" grpId="19" animBg="1" advAuto="0"/>
      <p:bldP spid="228" grpId="21" animBg="1" advAuto="0"/>
      <p:bldP spid="229" grpId="20" animBg="1" advAuto="0"/>
      <p:bldP spid="231" grpId="2" animBg="1" advAuto="0"/>
      <p:bldP spid="232" grpId="3"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5. Serveur Web"/>
          <p:cNvSpPr txBox="1">
            <a:spLocks noGrp="1"/>
          </p:cNvSpPr>
          <p:nvPr>
            <p:ph type="ctrTitle"/>
          </p:nvPr>
        </p:nvSpPr>
        <p:spPr>
          <a:prstGeom prst="rect">
            <a:avLst/>
          </a:prstGeom>
        </p:spPr>
        <p:txBody>
          <a:bodyPr/>
          <a:lstStyle>
            <a:lvl1pPr algn="ctr" defTabSz="817244">
              <a:lnSpc>
                <a:spcPct val="100000"/>
              </a:lnSpc>
              <a:spcBef>
                <a:spcPts val="5800"/>
              </a:spcBef>
              <a:defRPr sz="7919" cap="none">
                <a:solidFill>
                  <a:schemeClr val="accent6">
                    <a:hueOff val="64508"/>
                    <a:satOff val="3195"/>
                    <a:lumOff val="-12691"/>
                  </a:schemeClr>
                </a:solidFill>
                <a:latin typeface="Futura"/>
                <a:ea typeface="Futura"/>
                <a:cs typeface="Futura"/>
                <a:sym typeface="Futura"/>
              </a:defRPr>
            </a:lvl1pPr>
          </a:lstStyle>
          <a:p>
            <a:r>
              <a:t>5. Serveur Web</a:t>
            </a:r>
          </a:p>
        </p:txBody>
      </p:sp>
      <p:sp>
        <p:nvSpPr>
          <p:cNvPr id="235" name="Nous avons choisit d’utiliser Apache pour propulser notre futur serveur.…"/>
          <p:cNvSpPr txBox="1">
            <a:spLocks noGrp="1"/>
          </p:cNvSpPr>
          <p:nvPr>
            <p:ph type="subTitle" sz="quarter" idx="1"/>
          </p:nvPr>
        </p:nvSpPr>
        <p:spPr>
          <a:xfrm>
            <a:off x="952500" y="2310188"/>
            <a:ext cx="22479000" cy="1239979"/>
          </a:xfrm>
          <a:prstGeom prst="rect">
            <a:avLst/>
          </a:prstGeom>
        </p:spPr>
        <p:txBody>
          <a:bodyPr/>
          <a:lstStyle/>
          <a:p>
            <a:r>
              <a:t>Nous avons choisit d’utiliser Apache pour propulser notre futur serveur.</a:t>
            </a:r>
          </a:p>
          <a:p>
            <a:r>
              <a:t>Après l’analyse d’une étude comparative de w3techs datant de Mars 2021, on a comparé les 3 solutions suivantes :</a:t>
            </a:r>
          </a:p>
        </p:txBody>
      </p:sp>
      <p:pic>
        <p:nvPicPr>
          <p:cNvPr id="236" name="Image" descr="Image"/>
          <p:cNvPicPr>
            <a:picLocks noChangeAspect="1"/>
          </p:cNvPicPr>
          <p:nvPr/>
        </p:nvPicPr>
        <p:blipFill>
          <a:blip r:embed="rId2"/>
          <a:stretch>
            <a:fillRect/>
          </a:stretch>
        </p:blipFill>
        <p:spPr>
          <a:xfrm>
            <a:off x="8891868" y="3578469"/>
            <a:ext cx="6600264" cy="2354481"/>
          </a:xfrm>
          <a:prstGeom prst="rect">
            <a:avLst/>
          </a:prstGeom>
          <a:ln w="12700">
            <a:miter lim="400000"/>
          </a:ln>
        </p:spPr>
      </p:pic>
      <p:sp>
        <p:nvSpPr>
          <p:cNvPr id="237" name="Rapidement, on donc écarté IIS car plus en retrait et nécessitant un serveur Microsoft pour fonctionner"/>
          <p:cNvSpPr txBox="1"/>
          <p:nvPr/>
        </p:nvSpPr>
        <p:spPr>
          <a:xfrm>
            <a:off x="16150417" y="4135720"/>
            <a:ext cx="7519585" cy="1239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701675">
              <a:lnSpc>
                <a:spcPct val="120000"/>
              </a:lnSpc>
              <a:defRPr sz="2720"/>
            </a:lvl1pPr>
          </a:lstStyle>
          <a:p>
            <a:r>
              <a:t>Rapidement, on donc écarté IIS car plus en retrait et nécessitant un serveur Microsoft pour fonctionner</a:t>
            </a:r>
          </a:p>
        </p:txBody>
      </p:sp>
      <p:sp>
        <p:nvSpPr>
          <p:cNvPr id="238" name="Les deux solutions Nginx et Apache sont équivalentes mais on a tendance à considérer Apache comme étant plus simple à configurer, de plus le support et la documentation entourant Apache sont aujourd’hui plus important que celui de Nginx.…"/>
          <p:cNvSpPr txBox="1"/>
          <p:nvPr/>
        </p:nvSpPr>
        <p:spPr>
          <a:xfrm>
            <a:off x="952500" y="6227952"/>
            <a:ext cx="22479000" cy="18251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lnSpc>
                <a:spcPct val="120000"/>
              </a:lnSpc>
              <a:defRPr sz="3200"/>
            </a:pPr>
            <a:r>
              <a:t>Les deux solutions Nginx et Apache sont équivalentes mais on a tendance à considérer Apache comme étant plus simple à configurer, de plus le support et la documentation entourant Apache sont aujourd’hui plus important que celui de Nginx.</a:t>
            </a:r>
          </a:p>
          <a:p>
            <a:pPr algn="l">
              <a:lnSpc>
                <a:spcPct val="120000"/>
              </a:lnSpc>
              <a:defRPr sz="3200"/>
            </a:pPr>
            <a:r>
              <a:t>Cela est du au fait que Nginx est une solution plus récente.</a:t>
            </a:r>
          </a:p>
        </p:txBody>
      </p:sp>
      <p:sp>
        <p:nvSpPr>
          <p:cNvPr id="239" name="Avantages :…"/>
          <p:cNvSpPr txBox="1"/>
          <p:nvPr/>
        </p:nvSpPr>
        <p:spPr>
          <a:xfrm>
            <a:off x="5256973" y="8634583"/>
            <a:ext cx="9747063" cy="41353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p>
            <a:pPr algn="l" defTabSz="457200">
              <a:lnSpc>
                <a:spcPct val="150000"/>
              </a:lnSpc>
              <a:spcBef>
                <a:spcPts val="2800"/>
              </a:spcBef>
              <a:defRPr sz="2560" b="1">
                <a:solidFill>
                  <a:srgbClr val="000000">
                    <a:alpha val="87058"/>
                  </a:srgbClr>
                </a:solidFill>
                <a:latin typeface="Helvetica"/>
                <a:ea typeface="Helvetica"/>
                <a:cs typeface="Helvetica"/>
                <a:sym typeface="Helvetica"/>
              </a:defRPr>
            </a:pPr>
            <a:r>
              <a:rPr sz="2400" dirty="0" err="1">
                <a:latin typeface="Helvetica Neue" panose="02000503000000020004" pitchFamily="2" charset="0"/>
                <a:ea typeface="Helvetica Neue" panose="02000503000000020004" pitchFamily="2" charset="0"/>
                <a:cs typeface="Helvetica Neue" panose="02000503000000020004" pitchFamily="2" charset="0"/>
              </a:rPr>
              <a:t>Avantages</a:t>
            </a:r>
            <a:r>
              <a:rPr sz="2400" dirty="0">
                <a:latin typeface="Helvetica Neue" panose="02000503000000020004" pitchFamily="2" charset="0"/>
                <a:ea typeface="Helvetica Neue" panose="02000503000000020004" pitchFamily="2" charset="0"/>
                <a:cs typeface="Helvetica Neue" panose="02000503000000020004" pitchFamily="2" charset="0"/>
              </a:rPr>
              <a:t> :</a:t>
            </a:r>
            <a:endParaRPr sz="2400" b="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317500" algn="l" defTabSz="457200">
              <a:lnSpc>
                <a:spcPct val="150000"/>
              </a:lnSpc>
              <a:buClr>
                <a:srgbClr val="000000">
                  <a:alpha val="87058"/>
                </a:srgbClr>
              </a:buClr>
              <a:buSzPct val="100000"/>
              <a:buFont typeface="Helvetica"/>
              <a:buAutoNum type="arabicPeriod"/>
              <a:defRPr sz="2560">
                <a:solidFill>
                  <a:srgbClr val="000000">
                    <a:alpha val="87058"/>
                  </a:srgbClr>
                </a:solidFill>
                <a:latin typeface="Helvetica"/>
                <a:ea typeface="Helvetica"/>
                <a:cs typeface="Helvetica"/>
                <a:sym typeface="Helvetica"/>
              </a:defRPr>
            </a:pPr>
            <a:r>
              <a:rPr sz="2400" dirty="0">
                <a:latin typeface="Helvetica Neue" panose="02000503000000020004" pitchFamily="2" charset="0"/>
                <a:ea typeface="Helvetica Neue" panose="02000503000000020004" pitchFamily="2" charset="0"/>
                <a:cs typeface="Helvetica Neue" panose="02000503000000020004" pitchFamily="2" charset="0"/>
              </a:rPr>
              <a:t>Open-source et </a:t>
            </a:r>
            <a:r>
              <a:rPr sz="2400" dirty="0" err="1">
                <a:latin typeface="Helvetica Neue" panose="02000503000000020004" pitchFamily="2" charset="0"/>
                <a:ea typeface="Helvetica Neue" panose="02000503000000020004" pitchFamily="2" charset="0"/>
                <a:cs typeface="Helvetica Neue" panose="02000503000000020004" pitchFamily="2" charset="0"/>
              </a:rPr>
              <a:t>gratuit</a:t>
            </a:r>
            <a:r>
              <a:rPr sz="2400" dirty="0">
                <a:latin typeface="Helvetica Neue" panose="02000503000000020004" pitchFamily="2" charset="0"/>
                <a:ea typeface="Helvetica Neue" panose="02000503000000020004" pitchFamily="2" charset="0"/>
                <a:cs typeface="Helvetica Neue" panose="02000503000000020004" pitchFamily="2" charset="0"/>
              </a:rPr>
              <a:t> </a:t>
            </a:r>
            <a:r>
              <a:rPr sz="2400" dirty="0" err="1">
                <a:latin typeface="Helvetica Neue" panose="02000503000000020004" pitchFamily="2" charset="0"/>
                <a:ea typeface="Helvetica Neue" panose="02000503000000020004" pitchFamily="2" charset="0"/>
                <a:cs typeface="Helvetica Neue" panose="02000503000000020004" pitchFamily="2" charset="0"/>
              </a:rPr>
              <a:t>même</a:t>
            </a:r>
            <a:r>
              <a:rPr sz="2400" dirty="0">
                <a:latin typeface="Helvetica Neue" panose="02000503000000020004" pitchFamily="2" charset="0"/>
                <a:ea typeface="Helvetica Neue" panose="02000503000000020004" pitchFamily="2" charset="0"/>
                <a:cs typeface="Helvetica Neue" panose="02000503000000020004" pitchFamily="2" charset="0"/>
              </a:rPr>
              <a:t> pour un usage commercial.</a:t>
            </a:r>
            <a:endParaRPr lang="fr-FR" sz="24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317500" algn="l" defTabSz="457200">
              <a:lnSpc>
                <a:spcPct val="150000"/>
              </a:lnSpc>
              <a:buClr>
                <a:srgbClr val="000000">
                  <a:alpha val="87058"/>
                </a:srgbClr>
              </a:buClr>
              <a:buSzPct val="100000"/>
              <a:buFont typeface="Helvetica"/>
              <a:buAutoNum type="arabicPeriod"/>
              <a:defRPr sz="2560">
                <a:solidFill>
                  <a:srgbClr val="000000">
                    <a:alpha val="87058"/>
                  </a:srgbClr>
                </a:solidFill>
                <a:latin typeface="Helvetica"/>
                <a:ea typeface="Helvetica"/>
                <a:cs typeface="Helvetica"/>
                <a:sym typeface="Helvetica"/>
              </a:defRPr>
            </a:pPr>
            <a:r>
              <a:rPr sz="2400" dirty="0" err="1">
                <a:latin typeface="Helvetica Neue" panose="02000503000000020004" pitchFamily="2" charset="0"/>
                <a:ea typeface="Helvetica Neue" panose="02000503000000020004" pitchFamily="2" charset="0"/>
                <a:cs typeface="Helvetica Neue" panose="02000503000000020004" pitchFamily="2" charset="0"/>
              </a:rPr>
              <a:t>Logiciel</a:t>
            </a:r>
            <a:r>
              <a:rPr sz="2400" dirty="0">
                <a:latin typeface="Helvetica Neue" panose="02000503000000020004" pitchFamily="2" charset="0"/>
                <a:ea typeface="Helvetica Neue" panose="02000503000000020004" pitchFamily="2" charset="0"/>
                <a:cs typeface="Helvetica Neue" panose="02000503000000020004" pitchFamily="2" charset="0"/>
              </a:rPr>
              <a:t> </a:t>
            </a:r>
            <a:r>
              <a:rPr sz="2400" dirty="0" err="1">
                <a:latin typeface="Helvetica Neue" panose="02000503000000020004" pitchFamily="2" charset="0"/>
                <a:ea typeface="Helvetica Neue" panose="02000503000000020004" pitchFamily="2" charset="0"/>
                <a:cs typeface="Helvetica Neue" panose="02000503000000020004" pitchFamily="2" charset="0"/>
              </a:rPr>
              <a:t>fiable</a:t>
            </a:r>
            <a:r>
              <a:rPr sz="2400" dirty="0">
                <a:latin typeface="Helvetica Neue" panose="02000503000000020004" pitchFamily="2" charset="0"/>
                <a:ea typeface="Helvetica Neue" panose="02000503000000020004" pitchFamily="2" charset="0"/>
                <a:cs typeface="Helvetica Neue" panose="02000503000000020004" pitchFamily="2" charset="0"/>
              </a:rPr>
              <a:t> et stable.</a:t>
            </a:r>
          </a:p>
          <a:p>
            <a:pPr marL="457200" indent="-317500" algn="l" defTabSz="457200">
              <a:lnSpc>
                <a:spcPct val="150000"/>
              </a:lnSpc>
              <a:buClr>
                <a:srgbClr val="000000">
                  <a:alpha val="87058"/>
                </a:srgbClr>
              </a:buClr>
              <a:buSzPct val="100000"/>
              <a:buFont typeface="Helvetica"/>
              <a:buAutoNum type="arabicPeriod"/>
              <a:defRPr sz="2560">
                <a:solidFill>
                  <a:srgbClr val="000000">
                    <a:alpha val="87058"/>
                  </a:srgbClr>
                </a:solidFill>
                <a:latin typeface="Helvetica"/>
                <a:ea typeface="Helvetica"/>
                <a:cs typeface="Helvetica"/>
                <a:sym typeface="Helvetica"/>
              </a:defRPr>
            </a:pPr>
            <a:r>
              <a:rPr sz="2400" dirty="0">
                <a:latin typeface="Helvetica Neue" panose="02000503000000020004" pitchFamily="2" charset="0"/>
                <a:ea typeface="Helvetica Neue" panose="02000503000000020004" pitchFamily="2" charset="0"/>
                <a:cs typeface="Helvetica Neue" panose="02000503000000020004" pitchFamily="2" charset="0"/>
              </a:rPr>
              <a:t>Mise </a:t>
            </a:r>
            <a:r>
              <a:rPr sz="2400" dirty="0" err="1">
                <a:latin typeface="Helvetica Neue" panose="02000503000000020004" pitchFamily="2" charset="0"/>
                <a:ea typeface="Helvetica Neue" panose="02000503000000020004" pitchFamily="2" charset="0"/>
                <a:cs typeface="Helvetica Neue" panose="02000503000000020004" pitchFamily="2" charset="0"/>
              </a:rPr>
              <a:t>à</a:t>
            </a:r>
            <a:r>
              <a:rPr sz="2400" dirty="0">
                <a:latin typeface="Helvetica Neue" panose="02000503000000020004" pitchFamily="2" charset="0"/>
                <a:ea typeface="Helvetica Neue" panose="02000503000000020004" pitchFamily="2" charset="0"/>
                <a:cs typeface="Helvetica Neue" panose="02000503000000020004" pitchFamily="2" charset="0"/>
              </a:rPr>
              <a:t> jour </a:t>
            </a:r>
            <a:r>
              <a:rPr sz="2400" dirty="0" err="1">
                <a:latin typeface="Helvetica Neue" panose="02000503000000020004" pitchFamily="2" charset="0"/>
                <a:ea typeface="Helvetica Neue" panose="02000503000000020004" pitchFamily="2" charset="0"/>
                <a:cs typeface="Helvetica Neue" panose="02000503000000020004" pitchFamily="2" charset="0"/>
              </a:rPr>
              <a:t>régulière</a:t>
            </a:r>
            <a:r>
              <a:rPr sz="2400" dirty="0">
                <a:latin typeface="Helvetica Neue" panose="02000503000000020004" pitchFamily="2" charset="0"/>
                <a:ea typeface="Helvetica Neue" panose="02000503000000020004" pitchFamily="2" charset="0"/>
                <a:cs typeface="Helvetica Neue" panose="02000503000000020004" pitchFamily="2" charset="0"/>
              </a:rPr>
              <a:t>, </a:t>
            </a:r>
            <a:r>
              <a:rPr sz="2400" dirty="0" err="1">
                <a:latin typeface="Helvetica Neue" panose="02000503000000020004" pitchFamily="2" charset="0"/>
                <a:ea typeface="Helvetica Neue" panose="02000503000000020004" pitchFamily="2" charset="0"/>
                <a:cs typeface="Helvetica Neue" panose="02000503000000020004" pitchFamily="2" charset="0"/>
              </a:rPr>
              <a:t>correctifs</a:t>
            </a:r>
            <a:r>
              <a:rPr sz="2400" dirty="0">
                <a:latin typeface="Helvetica Neue" panose="02000503000000020004" pitchFamily="2" charset="0"/>
                <a:ea typeface="Helvetica Neue" panose="02000503000000020004" pitchFamily="2" charset="0"/>
                <a:cs typeface="Helvetica Neue" panose="02000503000000020004" pitchFamily="2" charset="0"/>
              </a:rPr>
              <a:t> de </a:t>
            </a:r>
            <a:r>
              <a:rPr sz="2400" dirty="0" err="1">
                <a:latin typeface="Helvetica Neue" panose="02000503000000020004" pitchFamily="2" charset="0"/>
                <a:ea typeface="Helvetica Neue" panose="02000503000000020004" pitchFamily="2" charset="0"/>
                <a:cs typeface="Helvetica Neue" panose="02000503000000020004" pitchFamily="2" charset="0"/>
              </a:rPr>
              <a:t>sécurité</a:t>
            </a:r>
            <a:r>
              <a:rPr sz="2400" dirty="0">
                <a:latin typeface="Helvetica Neue" panose="02000503000000020004" pitchFamily="2" charset="0"/>
                <a:ea typeface="Helvetica Neue" panose="02000503000000020004" pitchFamily="2" charset="0"/>
                <a:cs typeface="Helvetica Neue" panose="02000503000000020004" pitchFamily="2" charset="0"/>
              </a:rPr>
              <a:t> </a:t>
            </a:r>
            <a:r>
              <a:rPr sz="2400" dirty="0" err="1">
                <a:latin typeface="Helvetica Neue" panose="02000503000000020004" pitchFamily="2" charset="0"/>
                <a:ea typeface="Helvetica Neue" panose="02000503000000020004" pitchFamily="2" charset="0"/>
                <a:cs typeface="Helvetica Neue" panose="02000503000000020004" pitchFamily="2" charset="0"/>
              </a:rPr>
              <a:t>réguliers</a:t>
            </a:r>
            <a:r>
              <a:rPr sz="2400" dirty="0">
                <a:latin typeface="Helvetica Neue" panose="02000503000000020004" pitchFamily="2" charset="0"/>
                <a:ea typeface="Helvetica Neue" panose="02000503000000020004" pitchFamily="2" charset="0"/>
                <a:cs typeface="Helvetica Neue" panose="02000503000000020004" pitchFamily="2" charset="0"/>
              </a:rPr>
              <a:t>.</a:t>
            </a:r>
          </a:p>
          <a:p>
            <a:pPr marL="457200" indent="-317500" algn="l" defTabSz="457200">
              <a:lnSpc>
                <a:spcPct val="150000"/>
              </a:lnSpc>
              <a:buClr>
                <a:srgbClr val="000000">
                  <a:alpha val="87058"/>
                </a:srgbClr>
              </a:buClr>
              <a:buSzPct val="100000"/>
              <a:buFont typeface="Helvetica"/>
              <a:buAutoNum type="arabicPeriod"/>
              <a:defRPr sz="2560">
                <a:solidFill>
                  <a:srgbClr val="000000">
                    <a:alpha val="87058"/>
                  </a:srgbClr>
                </a:solidFill>
                <a:latin typeface="Helvetica"/>
                <a:ea typeface="Helvetica"/>
                <a:cs typeface="Helvetica"/>
                <a:sym typeface="Helvetica"/>
              </a:defRPr>
            </a:pPr>
            <a:r>
              <a:rPr sz="2400" dirty="0">
                <a:latin typeface="Helvetica Neue" panose="02000503000000020004" pitchFamily="2" charset="0"/>
                <a:ea typeface="Helvetica Neue" panose="02000503000000020004" pitchFamily="2" charset="0"/>
                <a:cs typeface="Helvetica Neue" panose="02000503000000020004" pitchFamily="2" charset="0"/>
              </a:rPr>
              <a:t>Flexible grâce </a:t>
            </a:r>
            <a:r>
              <a:rPr sz="2400" dirty="0" err="1">
                <a:latin typeface="Helvetica Neue" panose="02000503000000020004" pitchFamily="2" charset="0"/>
                <a:ea typeface="Helvetica Neue" panose="02000503000000020004" pitchFamily="2" charset="0"/>
                <a:cs typeface="Helvetica Neue" panose="02000503000000020004" pitchFamily="2" charset="0"/>
              </a:rPr>
              <a:t>à</a:t>
            </a:r>
            <a:r>
              <a:rPr sz="2400" dirty="0">
                <a:latin typeface="Helvetica Neue" panose="02000503000000020004" pitchFamily="2" charset="0"/>
                <a:ea typeface="Helvetica Neue" panose="02000503000000020004" pitchFamily="2" charset="0"/>
                <a:cs typeface="Helvetica Neue" panose="02000503000000020004" pitchFamily="2" charset="0"/>
              </a:rPr>
              <a:t> </a:t>
            </a:r>
            <a:r>
              <a:rPr sz="2400" dirty="0" err="1">
                <a:latin typeface="Helvetica Neue" panose="02000503000000020004" pitchFamily="2" charset="0"/>
                <a:ea typeface="Helvetica Neue" panose="02000503000000020004" pitchFamily="2" charset="0"/>
                <a:cs typeface="Helvetica Neue" panose="02000503000000020004" pitchFamily="2" charset="0"/>
              </a:rPr>
              <a:t>sa</a:t>
            </a:r>
            <a:r>
              <a:rPr sz="2400" dirty="0">
                <a:latin typeface="Helvetica Neue" panose="02000503000000020004" pitchFamily="2" charset="0"/>
                <a:ea typeface="Helvetica Neue" panose="02000503000000020004" pitchFamily="2" charset="0"/>
                <a:cs typeface="Helvetica Neue" panose="02000503000000020004" pitchFamily="2" charset="0"/>
              </a:rPr>
              <a:t> structure </a:t>
            </a:r>
            <a:r>
              <a:rPr sz="2400" dirty="0" err="1">
                <a:latin typeface="Helvetica Neue" panose="02000503000000020004" pitchFamily="2" charset="0"/>
                <a:ea typeface="Helvetica Neue" panose="02000503000000020004" pitchFamily="2" charset="0"/>
                <a:cs typeface="Helvetica Neue" panose="02000503000000020004" pitchFamily="2" charset="0"/>
              </a:rPr>
              <a:t>basée</a:t>
            </a:r>
            <a:r>
              <a:rPr sz="2400" dirty="0">
                <a:latin typeface="Helvetica Neue" panose="02000503000000020004" pitchFamily="2" charset="0"/>
                <a:ea typeface="Helvetica Neue" panose="02000503000000020004" pitchFamily="2" charset="0"/>
                <a:cs typeface="Helvetica Neue" panose="02000503000000020004" pitchFamily="2" charset="0"/>
              </a:rPr>
              <a:t> sur des modules.</a:t>
            </a:r>
          </a:p>
          <a:p>
            <a:pPr marL="457200" indent="-317500" algn="l" defTabSz="457200">
              <a:lnSpc>
                <a:spcPct val="150000"/>
              </a:lnSpc>
              <a:buClr>
                <a:srgbClr val="000000">
                  <a:alpha val="87058"/>
                </a:srgbClr>
              </a:buClr>
              <a:buSzPct val="100000"/>
              <a:buFont typeface="Helvetica"/>
              <a:buAutoNum type="arabicPeriod"/>
              <a:defRPr sz="2560">
                <a:solidFill>
                  <a:srgbClr val="000000">
                    <a:alpha val="87058"/>
                  </a:srgbClr>
                </a:solidFill>
                <a:latin typeface="Helvetica"/>
                <a:ea typeface="Helvetica"/>
                <a:cs typeface="Helvetica"/>
                <a:sym typeface="Helvetica"/>
              </a:defRPr>
            </a:pPr>
            <a:r>
              <a:rPr sz="2400" dirty="0">
                <a:latin typeface="Helvetica Neue" panose="02000503000000020004" pitchFamily="2" charset="0"/>
                <a:ea typeface="Helvetica Neue" panose="02000503000000020004" pitchFamily="2" charset="0"/>
                <a:cs typeface="Helvetica Neue" panose="02000503000000020004" pitchFamily="2" charset="0"/>
              </a:rPr>
              <a:t>Facile </a:t>
            </a:r>
            <a:r>
              <a:rPr sz="2400" dirty="0" err="1">
                <a:latin typeface="Helvetica Neue" panose="02000503000000020004" pitchFamily="2" charset="0"/>
                <a:ea typeface="Helvetica Neue" panose="02000503000000020004" pitchFamily="2" charset="0"/>
                <a:cs typeface="Helvetica Neue" panose="02000503000000020004" pitchFamily="2" charset="0"/>
              </a:rPr>
              <a:t>à</a:t>
            </a:r>
            <a:r>
              <a:rPr sz="2400" dirty="0">
                <a:latin typeface="Helvetica Neue" panose="02000503000000020004" pitchFamily="2" charset="0"/>
                <a:ea typeface="Helvetica Neue" panose="02000503000000020004" pitchFamily="2" charset="0"/>
                <a:cs typeface="Helvetica Neue" panose="02000503000000020004" pitchFamily="2" charset="0"/>
              </a:rPr>
              <a:t> </a:t>
            </a:r>
            <a:r>
              <a:rPr sz="2400" dirty="0" err="1">
                <a:latin typeface="Helvetica Neue" panose="02000503000000020004" pitchFamily="2" charset="0"/>
                <a:ea typeface="Helvetica Neue" panose="02000503000000020004" pitchFamily="2" charset="0"/>
                <a:cs typeface="Helvetica Neue" panose="02000503000000020004" pitchFamily="2" charset="0"/>
              </a:rPr>
              <a:t>configurer</a:t>
            </a:r>
            <a:r>
              <a:rPr sz="2400" dirty="0">
                <a:latin typeface="Helvetica Neue" panose="02000503000000020004" pitchFamily="2" charset="0"/>
                <a:ea typeface="Helvetica Neue" panose="02000503000000020004" pitchFamily="2" charset="0"/>
                <a:cs typeface="Helvetica Neue" panose="02000503000000020004" pitchFamily="2" charset="0"/>
              </a:rPr>
              <a:t>.</a:t>
            </a:r>
          </a:p>
          <a:p>
            <a:pPr marL="457200" indent="-317500" algn="l" defTabSz="457200">
              <a:lnSpc>
                <a:spcPct val="150000"/>
              </a:lnSpc>
              <a:buClr>
                <a:srgbClr val="000000">
                  <a:alpha val="87058"/>
                </a:srgbClr>
              </a:buClr>
              <a:buSzPct val="100000"/>
              <a:buFont typeface="Helvetica"/>
              <a:buAutoNum type="arabicPeriod"/>
              <a:defRPr sz="2560">
                <a:solidFill>
                  <a:srgbClr val="000000">
                    <a:alpha val="87058"/>
                  </a:srgbClr>
                </a:solidFill>
                <a:latin typeface="Helvetica"/>
                <a:ea typeface="Helvetica"/>
                <a:cs typeface="Helvetica"/>
                <a:sym typeface="Helvetica"/>
              </a:defRPr>
            </a:pPr>
            <a:r>
              <a:rPr sz="2400" dirty="0">
                <a:latin typeface="Helvetica Neue" panose="02000503000000020004" pitchFamily="2" charset="0"/>
                <a:ea typeface="Helvetica Neue" panose="02000503000000020004" pitchFamily="2" charset="0"/>
                <a:cs typeface="Helvetica Neue" panose="02000503000000020004" pitchFamily="2" charset="0"/>
              </a:rPr>
              <a:t>Grande </a:t>
            </a:r>
            <a:r>
              <a:rPr sz="2400" dirty="0" err="1">
                <a:latin typeface="Helvetica Neue" panose="02000503000000020004" pitchFamily="2" charset="0"/>
                <a:ea typeface="Helvetica Neue" panose="02000503000000020004" pitchFamily="2" charset="0"/>
                <a:cs typeface="Helvetica Neue" panose="02000503000000020004" pitchFamily="2" charset="0"/>
              </a:rPr>
              <a:t>communauté</a:t>
            </a:r>
            <a:r>
              <a:rPr sz="2400" dirty="0">
                <a:latin typeface="Helvetica Neue" panose="02000503000000020004" pitchFamily="2" charset="0"/>
                <a:ea typeface="Helvetica Neue" panose="02000503000000020004" pitchFamily="2" charset="0"/>
                <a:cs typeface="Helvetica Neue" panose="02000503000000020004" pitchFamily="2" charset="0"/>
              </a:rPr>
              <a:t> et support disponible </a:t>
            </a:r>
            <a:r>
              <a:rPr sz="2400" dirty="0" err="1">
                <a:latin typeface="Helvetica Neue" panose="02000503000000020004" pitchFamily="2" charset="0"/>
                <a:ea typeface="Helvetica Neue" panose="02000503000000020004" pitchFamily="2" charset="0"/>
                <a:cs typeface="Helvetica Neue" panose="02000503000000020004" pitchFamily="2" charset="0"/>
              </a:rPr>
              <a:t>en</a:t>
            </a:r>
            <a:r>
              <a:rPr sz="2400" dirty="0">
                <a:latin typeface="Helvetica Neue" panose="02000503000000020004" pitchFamily="2" charset="0"/>
                <a:ea typeface="Helvetica Neue" panose="02000503000000020004" pitchFamily="2" charset="0"/>
                <a:cs typeface="Helvetica Neue" panose="02000503000000020004" pitchFamily="2" charset="0"/>
              </a:rPr>
              <a:t> </a:t>
            </a:r>
            <a:r>
              <a:rPr sz="2400" dirty="0" err="1">
                <a:latin typeface="Helvetica Neue" panose="02000503000000020004" pitchFamily="2" charset="0"/>
                <a:ea typeface="Helvetica Neue" panose="02000503000000020004" pitchFamily="2" charset="0"/>
                <a:cs typeface="Helvetica Neue" panose="02000503000000020004" pitchFamily="2" charset="0"/>
              </a:rPr>
              <a:t>cas</a:t>
            </a:r>
            <a:r>
              <a:rPr sz="2400" dirty="0">
                <a:latin typeface="Helvetica Neue" panose="02000503000000020004" pitchFamily="2" charset="0"/>
                <a:ea typeface="Helvetica Neue" panose="02000503000000020004" pitchFamily="2" charset="0"/>
                <a:cs typeface="Helvetica Neue" panose="02000503000000020004" pitchFamily="2" charset="0"/>
              </a:rPr>
              <a:t> de </a:t>
            </a:r>
            <a:r>
              <a:rPr sz="2400" dirty="0" err="1">
                <a:latin typeface="Helvetica Neue" panose="02000503000000020004" pitchFamily="2" charset="0"/>
                <a:ea typeface="Helvetica Neue" panose="02000503000000020004" pitchFamily="2" charset="0"/>
                <a:cs typeface="Helvetica Neue" panose="02000503000000020004" pitchFamily="2" charset="0"/>
              </a:rPr>
              <a:t>problème</a:t>
            </a:r>
            <a:r>
              <a:rPr sz="24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240" name="Inconvénients :…"/>
          <p:cNvSpPr txBox="1"/>
          <p:nvPr/>
        </p:nvSpPr>
        <p:spPr>
          <a:xfrm>
            <a:off x="15490552" y="8701747"/>
            <a:ext cx="8426088" cy="4135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p>
            <a:pPr algn="l" defTabSz="457200">
              <a:spcBef>
                <a:spcPts val="2800"/>
              </a:spcBef>
              <a:defRPr sz="2560" b="1">
                <a:solidFill>
                  <a:srgbClr val="000000">
                    <a:alpha val="87058"/>
                  </a:srgbClr>
                </a:solidFill>
                <a:latin typeface="Helvetica"/>
                <a:ea typeface="Helvetica"/>
                <a:cs typeface="Helvetica"/>
                <a:sym typeface="Helvetica"/>
              </a:defRPr>
            </a:pPr>
            <a:r>
              <a:rPr sz="2400" dirty="0" err="1">
                <a:latin typeface="Helvetica Neue" panose="02000503000000020004" pitchFamily="2" charset="0"/>
                <a:ea typeface="Helvetica Neue" panose="02000503000000020004" pitchFamily="2" charset="0"/>
                <a:cs typeface="Helvetica Neue" panose="02000503000000020004" pitchFamily="2" charset="0"/>
              </a:rPr>
              <a:t>Inconvénients</a:t>
            </a:r>
            <a:r>
              <a:rPr sz="2400" dirty="0">
                <a:latin typeface="Helvetica Neue" panose="02000503000000020004" pitchFamily="2" charset="0"/>
                <a:ea typeface="Helvetica Neue" panose="02000503000000020004" pitchFamily="2" charset="0"/>
                <a:cs typeface="Helvetica Neue" panose="02000503000000020004" pitchFamily="2" charset="0"/>
              </a:rPr>
              <a:t> :</a:t>
            </a:r>
            <a:endParaRPr sz="2400" b="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317500" algn="l" defTabSz="457200">
              <a:buClr>
                <a:srgbClr val="000000">
                  <a:alpha val="87058"/>
                </a:srgbClr>
              </a:buClr>
              <a:buSzPct val="100000"/>
              <a:buFont typeface="Helvetica"/>
              <a:buAutoNum type="arabicPeriod"/>
              <a:defRPr sz="2560">
                <a:solidFill>
                  <a:srgbClr val="000000">
                    <a:alpha val="87058"/>
                  </a:srgbClr>
                </a:solidFill>
                <a:latin typeface="Helvetica"/>
                <a:ea typeface="Helvetica"/>
                <a:cs typeface="Helvetica"/>
                <a:sym typeface="Helvetica"/>
              </a:defRPr>
            </a:pPr>
            <a:r>
              <a:rPr sz="2400" dirty="0" err="1">
                <a:latin typeface="Helvetica Neue" panose="02000503000000020004" pitchFamily="2" charset="0"/>
                <a:ea typeface="Helvetica Neue" panose="02000503000000020004" pitchFamily="2" charset="0"/>
                <a:cs typeface="Helvetica Neue" panose="02000503000000020004" pitchFamily="2" charset="0"/>
              </a:rPr>
              <a:t>Problèmes</a:t>
            </a:r>
            <a:r>
              <a:rPr sz="2400" dirty="0">
                <a:latin typeface="Helvetica Neue" panose="02000503000000020004" pitchFamily="2" charset="0"/>
                <a:ea typeface="Helvetica Neue" panose="02000503000000020004" pitchFamily="2" charset="0"/>
                <a:cs typeface="Helvetica Neue" panose="02000503000000020004" pitchFamily="2" charset="0"/>
              </a:rPr>
              <a:t> de performances sur les sites web avec un </a:t>
            </a:r>
            <a:r>
              <a:rPr sz="2400" dirty="0" err="1">
                <a:latin typeface="Helvetica Neue" panose="02000503000000020004" pitchFamily="2" charset="0"/>
                <a:ea typeface="Helvetica Neue" panose="02000503000000020004" pitchFamily="2" charset="0"/>
                <a:cs typeface="Helvetica Neue" panose="02000503000000020004" pitchFamily="2" charset="0"/>
              </a:rPr>
              <a:t>énorme</a:t>
            </a:r>
            <a:r>
              <a:rPr sz="2400" dirty="0">
                <a:latin typeface="Helvetica Neue" panose="02000503000000020004" pitchFamily="2" charset="0"/>
                <a:ea typeface="Helvetica Neue" panose="02000503000000020004" pitchFamily="2" charset="0"/>
                <a:cs typeface="Helvetica Neue" panose="02000503000000020004" pitchFamily="2" charset="0"/>
              </a:rPr>
              <a:t> </a:t>
            </a:r>
            <a:r>
              <a:rPr sz="2400" dirty="0" err="1">
                <a:latin typeface="Helvetica Neue" panose="02000503000000020004" pitchFamily="2" charset="0"/>
                <a:ea typeface="Helvetica Neue" panose="02000503000000020004" pitchFamily="2" charset="0"/>
                <a:cs typeface="Helvetica Neue" panose="02000503000000020004" pitchFamily="2" charset="0"/>
              </a:rPr>
              <a:t>trafic</a:t>
            </a:r>
            <a:r>
              <a:rPr sz="2400" dirty="0">
                <a:latin typeface="Helvetica Neue" panose="02000503000000020004" pitchFamily="2" charset="0"/>
                <a:ea typeface="Helvetica Neue" panose="02000503000000020004" pitchFamily="2" charset="0"/>
                <a:cs typeface="Helvetica Neue" panose="02000503000000020004" pitchFamily="2" charset="0"/>
              </a:rPr>
              <a:t>. (10 000 </a:t>
            </a:r>
            <a:r>
              <a:rPr sz="2400" dirty="0" err="1">
                <a:latin typeface="Helvetica Neue" panose="02000503000000020004" pitchFamily="2" charset="0"/>
                <a:ea typeface="Helvetica Neue" panose="02000503000000020004" pitchFamily="2" charset="0"/>
                <a:cs typeface="Helvetica Neue" panose="02000503000000020004" pitchFamily="2" charset="0"/>
              </a:rPr>
              <a:t>connexions</a:t>
            </a:r>
            <a:r>
              <a:rPr sz="2400" dirty="0">
                <a:latin typeface="Helvetica Neue" panose="02000503000000020004" pitchFamily="2" charset="0"/>
                <a:ea typeface="Helvetica Neue" panose="02000503000000020004" pitchFamily="2" charset="0"/>
                <a:cs typeface="Helvetica Neue" panose="02000503000000020004" pitchFamily="2" charset="0"/>
              </a:rPr>
              <a:t> </a:t>
            </a:r>
            <a:r>
              <a:rPr sz="2400" dirty="0" err="1">
                <a:latin typeface="Helvetica Neue" panose="02000503000000020004" pitchFamily="2" charset="0"/>
                <a:ea typeface="Helvetica Neue" panose="02000503000000020004" pitchFamily="2" charset="0"/>
                <a:cs typeface="Helvetica Neue" panose="02000503000000020004" pitchFamily="2" charset="0"/>
              </a:rPr>
              <a:t>simultanées</a:t>
            </a:r>
            <a:r>
              <a:rPr sz="2400" dirty="0">
                <a:latin typeface="Helvetica Neue" panose="02000503000000020004" pitchFamily="2" charset="0"/>
                <a:ea typeface="Helvetica Neue" panose="02000503000000020004" pitchFamily="2" charset="0"/>
                <a:cs typeface="Helvetica Neue" panose="02000503000000020004" pitchFamily="2" charset="0"/>
              </a:rPr>
              <a:t>)</a:t>
            </a:r>
          </a:p>
          <a:p>
            <a:pPr marL="457200" indent="-317500" algn="l" defTabSz="457200">
              <a:buClr>
                <a:srgbClr val="000000">
                  <a:alpha val="87058"/>
                </a:srgbClr>
              </a:buClr>
              <a:buSzPct val="100000"/>
              <a:buFont typeface="Helvetica"/>
              <a:buAutoNum type="arabicPeriod"/>
              <a:defRPr sz="2560">
                <a:solidFill>
                  <a:srgbClr val="000000">
                    <a:alpha val="87058"/>
                  </a:srgbClr>
                </a:solidFill>
                <a:latin typeface="Helvetica"/>
                <a:ea typeface="Helvetica"/>
                <a:cs typeface="Helvetica"/>
                <a:sym typeface="Helvetica"/>
              </a:defRPr>
            </a:pPr>
            <a:r>
              <a:rPr sz="2400" dirty="0">
                <a:latin typeface="Helvetica Neue" panose="02000503000000020004" pitchFamily="2" charset="0"/>
                <a:ea typeface="Helvetica Neue" panose="02000503000000020004" pitchFamily="2" charset="0"/>
                <a:cs typeface="Helvetica Neue" panose="02000503000000020004" pitchFamily="2" charset="0"/>
              </a:rPr>
              <a:t>Mal </a:t>
            </a:r>
            <a:r>
              <a:rPr sz="2400" dirty="0" err="1">
                <a:latin typeface="Helvetica Neue" panose="02000503000000020004" pitchFamily="2" charset="0"/>
                <a:ea typeface="Helvetica Neue" panose="02000503000000020004" pitchFamily="2" charset="0"/>
                <a:cs typeface="Helvetica Neue" panose="02000503000000020004" pitchFamily="2" charset="0"/>
              </a:rPr>
              <a:t>géré</a:t>
            </a:r>
            <a:r>
              <a:rPr sz="2400" dirty="0">
                <a:latin typeface="Helvetica Neue" panose="02000503000000020004" pitchFamily="2" charset="0"/>
                <a:ea typeface="Helvetica Neue" panose="02000503000000020004" pitchFamily="2" charset="0"/>
                <a:cs typeface="Helvetica Neue" panose="02000503000000020004" pitchFamily="2" charset="0"/>
              </a:rPr>
              <a:t> des </a:t>
            </a:r>
            <a:r>
              <a:rPr sz="2400" dirty="0" err="1">
                <a:latin typeface="Helvetica Neue" panose="02000503000000020004" pitchFamily="2" charset="0"/>
                <a:ea typeface="Helvetica Neue" panose="02000503000000020004" pitchFamily="2" charset="0"/>
                <a:cs typeface="Helvetica Neue" panose="02000503000000020004" pitchFamily="2" charset="0"/>
              </a:rPr>
              <a:t>d’options</a:t>
            </a:r>
            <a:r>
              <a:rPr sz="2400" dirty="0">
                <a:latin typeface="Helvetica Neue" panose="02000503000000020004" pitchFamily="2" charset="0"/>
                <a:ea typeface="Helvetica Neue" panose="02000503000000020004" pitchFamily="2" charset="0"/>
                <a:cs typeface="Helvetica Neue" panose="02000503000000020004" pitchFamily="2" charset="0"/>
              </a:rPr>
              <a:t> de configuration </a:t>
            </a:r>
            <a:r>
              <a:rPr sz="2400" dirty="0" err="1">
                <a:latin typeface="Helvetica Neue" panose="02000503000000020004" pitchFamily="2" charset="0"/>
                <a:ea typeface="Helvetica Neue" panose="02000503000000020004" pitchFamily="2" charset="0"/>
                <a:cs typeface="Helvetica Neue" panose="02000503000000020004" pitchFamily="2" charset="0"/>
              </a:rPr>
              <a:t>peuvent</a:t>
            </a:r>
            <a:r>
              <a:rPr sz="2400" dirty="0">
                <a:latin typeface="Helvetica Neue" panose="02000503000000020004" pitchFamily="2" charset="0"/>
                <a:ea typeface="Helvetica Neue" panose="02000503000000020004" pitchFamily="2" charset="0"/>
                <a:cs typeface="Helvetica Neue" panose="02000503000000020004" pitchFamily="2" charset="0"/>
              </a:rPr>
              <a:t> </a:t>
            </a:r>
            <a:r>
              <a:rPr sz="2400" dirty="0" err="1">
                <a:latin typeface="Helvetica Neue" panose="02000503000000020004" pitchFamily="2" charset="0"/>
                <a:ea typeface="Helvetica Neue" panose="02000503000000020004" pitchFamily="2" charset="0"/>
                <a:cs typeface="Helvetica Neue" panose="02000503000000020004" pitchFamily="2" charset="0"/>
              </a:rPr>
              <a:t>mener</a:t>
            </a:r>
            <a:r>
              <a:rPr sz="2400" dirty="0">
                <a:latin typeface="Helvetica Neue" panose="02000503000000020004" pitchFamily="2" charset="0"/>
                <a:ea typeface="Helvetica Neue" panose="02000503000000020004" pitchFamily="2" charset="0"/>
                <a:cs typeface="Helvetica Neue" panose="02000503000000020004" pitchFamily="2" charset="0"/>
              </a:rPr>
              <a:t> </a:t>
            </a:r>
            <a:r>
              <a:rPr sz="2400" dirty="0" err="1">
                <a:latin typeface="Helvetica Neue" panose="02000503000000020004" pitchFamily="2" charset="0"/>
                <a:ea typeface="Helvetica Neue" panose="02000503000000020004" pitchFamily="2" charset="0"/>
                <a:cs typeface="Helvetica Neue" panose="02000503000000020004" pitchFamily="2" charset="0"/>
              </a:rPr>
              <a:t>à</a:t>
            </a:r>
            <a:r>
              <a:rPr sz="2400" dirty="0">
                <a:latin typeface="Helvetica Neue" panose="02000503000000020004" pitchFamily="2" charset="0"/>
                <a:ea typeface="Helvetica Neue" panose="02000503000000020004" pitchFamily="2" charset="0"/>
                <a:cs typeface="Helvetica Neue" panose="02000503000000020004" pitchFamily="2" charset="0"/>
              </a:rPr>
              <a:t> la </a:t>
            </a:r>
            <a:r>
              <a:rPr sz="2400" dirty="0" err="1">
                <a:latin typeface="Helvetica Neue" panose="02000503000000020004" pitchFamily="2" charset="0"/>
                <a:ea typeface="Helvetica Neue" panose="02000503000000020004" pitchFamily="2" charset="0"/>
                <a:cs typeface="Helvetica Neue" panose="02000503000000020004" pitchFamily="2" charset="0"/>
              </a:rPr>
              <a:t>vulnérabilité</a:t>
            </a:r>
            <a:r>
              <a:rPr sz="2400" dirty="0">
                <a:latin typeface="Helvetica Neue" panose="02000503000000020004" pitchFamily="2" charset="0"/>
                <a:ea typeface="Helvetica Neue" panose="02000503000000020004" pitchFamily="2" charset="0"/>
                <a:cs typeface="Helvetica Neue" panose="02000503000000020004" pitchFamily="2" charset="0"/>
              </a:rPr>
              <a:t> de la </a:t>
            </a:r>
            <a:r>
              <a:rPr sz="2400" dirty="0" err="1">
                <a:latin typeface="Helvetica Neue" panose="02000503000000020004" pitchFamily="2" charset="0"/>
                <a:ea typeface="Helvetica Neue" panose="02000503000000020004" pitchFamily="2" charset="0"/>
                <a:cs typeface="Helvetica Neue" panose="02000503000000020004" pitchFamily="2" charset="0"/>
              </a:rPr>
              <a:t>sécurité</a:t>
            </a:r>
            <a:r>
              <a:rPr sz="2400" dirty="0">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241" name="kisspng-logo-apache-http-server-apache-software-foundation-apache-performance-tuning-sysinfo-io-5b7c0e127fe8d0.6727913515348567225239.png" descr="kisspng-logo-apache-http-server-apache-software-foundation-apache-performance-tuning-sysinfo-io-5b7c0e127fe8d0.6727913515348567225239.png"/>
          <p:cNvPicPr>
            <a:picLocks noChangeAspect="1"/>
          </p:cNvPicPr>
          <p:nvPr/>
        </p:nvPicPr>
        <p:blipFill>
          <a:blip r:embed="rId3"/>
          <a:stretch>
            <a:fillRect/>
          </a:stretch>
        </p:blipFill>
        <p:spPr>
          <a:xfrm>
            <a:off x="706398" y="8297306"/>
            <a:ext cx="4296313" cy="2166331"/>
          </a:xfrm>
          <a:prstGeom prst="rect">
            <a:avLst/>
          </a:prstGeom>
          <a:ln w="12700">
            <a:miter lim="400000"/>
          </a:ln>
        </p:spPr>
      </p:pic>
      <p:sp>
        <p:nvSpPr>
          <p:cNvPr id="242" name="ULMA Johann"/>
          <p:cNvSpPr txBox="1"/>
          <p:nvPr/>
        </p:nvSpPr>
        <p:spPr>
          <a:xfrm>
            <a:off x="17469789" y="13041472"/>
            <a:ext cx="5946926"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a:lnSpc>
                <a:spcPct val="120000"/>
              </a:lnSpc>
              <a:defRPr sz="3200"/>
            </a:lvl1pPr>
          </a:lstStyle>
          <a:p>
            <a:r>
              <a:t>ULMA Johann</a:t>
            </a:r>
          </a:p>
        </p:txBody>
      </p:sp>
      <p:sp>
        <p:nvSpPr>
          <p:cNvPr id="243" name="Projet 6 : Analysez les besoins de votre client pour son groupe de pizzerias"/>
          <p:cNvSpPr txBox="1"/>
          <p:nvPr/>
        </p:nvSpPr>
        <p:spPr>
          <a:xfrm>
            <a:off x="948837" y="13041472"/>
            <a:ext cx="13455519"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lnSpc>
                <a:spcPct val="120000"/>
              </a:lnSpc>
              <a:defRPr sz="3200"/>
            </a:lvl1pPr>
          </a:lstStyle>
          <a:p>
            <a:r>
              <a:t>Projet 6 : Analysez les besoins de votre client pour son groupe de pizzerias</a:t>
            </a:r>
          </a:p>
        </p:txBody>
      </p:sp>
    </p:spTree>
  </p:cSld>
  <p:clrMapOvr>
    <a:masterClrMapping/>
  </p:clrMapOvr>
  <mc:AlternateContent xmlns:mc="http://schemas.openxmlformats.org/markup-compatibility/2006" xmlns:p14="http://schemas.microsoft.com/office/powerpoint/2010/main">
    <mc:Choice Requires="p14">
      <p:transition spd="med">
        <p:wipe dir="r"/>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p:tmAbs val="0"/>
                                  </p:iterate>
                                  <p:childTnLst>
                                    <p:set>
                                      <p:cBhvr>
                                        <p:cTn id="6" fill="hold"/>
                                        <p:tgtEl>
                                          <p:spTgt spid="236"/>
                                        </p:tgtEl>
                                        <p:attrNameLst>
                                          <p:attrName>style.visibility</p:attrName>
                                        </p:attrNameLst>
                                      </p:cBhvr>
                                      <p:to>
                                        <p:strVal val="visible"/>
                                      </p:to>
                                    </p:set>
                                    <p:animEffect transition="in" filter="fade">
                                      <p:cBhvr>
                                        <p:cTn id="7" dur="600"/>
                                        <p:tgtEl>
                                          <p:spTgt spid="236"/>
                                        </p:tgtEl>
                                      </p:cBhvr>
                                    </p:animEffect>
                                  </p:childTnLst>
                                </p:cTn>
                              </p:par>
                            </p:childTnLst>
                          </p:cTn>
                        </p:par>
                        <p:par>
                          <p:cTn id="8" fill="hold">
                            <p:stCondLst>
                              <p:cond delay="600"/>
                            </p:stCondLst>
                            <p:childTnLst>
                              <p:par>
                                <p:cTn id="9" presetID="10" presetClass="entr" fill="hold" grpId="2" nodeType="afterEffect">
                                  <p:stCondLst>
                                    <p:cond delay="0"/>
                                  </p:stCondLst>
                                  <p:iterate>
                                    <p:tmAbs val="0"/>
                                  </p:iterate>
                                  <p:childTnLst>
                                    <p:set>
                                      <p:cBhvr>
                                        <p:cTn id="10" fill="hold"/>
                                        <p:tgtEl>
                                          <p:spTgt spid="237"/>
                                        </p:tgtEl>
                                        <p:attrNameLst>
                                          <p:attrName>style.visibility</p:attrName>
                                        </p:attrNameLst>
                                      </p:cBhvr>
                                      <p:to>
                                        <p:strVal val="visible"/>
                                      </p:to>
                                    </p:set>
                                    <p:animEffect transition="in" filter="fade">
                                      <p:cBhvr>
                                        <p:cTn id="11" dur="600"/>
                                        <p:tgtEl>
                                          <p:spTgt spid="237"/>
                                        </p:tgtEl>
                                      </p:cBhvr>
                                    </p:animEffect>
                                  </p:childTnLst>
                                </p:cTn>
                              </p:par>
                            </p:childTnLst>
                          </p:cTn>
                        </p:par>
                        <p:par>
                          <p:cTn id="12" fill="hold">
                            <p:stCondLst>
                              <p:cond delay="1200"/>
                            </p:stCondLst>
                            <p:childTnLst>
                              <p:par>
                                <p:cTn id="13" presetID="10" presetClass="entr" fill="hold" grpId="3" nodeType="afterEffect">
                                  <p:stCondLst>
                                    <p:cond delay="0"/>
                                  </p:stCondLst>
                                  <p:iterate>
                                    <p:tmAbs val="0"/>
                                  </p:iterate>
                                  <p:childTnLst>
                                    <p:set>
                                      <p:cBhvr>
                                        <p:cTn id="14" fill="hold"/>
                                        <p:tgtEl>
                                          <p:spTgt spid="238"/>
                                        </p:tgtEl>
                                        <p:attrNameLst>
                                          <p:attrName>style.visibility</p:attrName>
                                        </p:attrNameLst>
                                      </p:cBhvr>
                                      <p:to>
                                        <p:strVal val="visible"/>
                                      </p:to>
                                    </p:set>
                                    <p:animEffect transition="in" filter="fade">
                                      <p:cBhvr>
                                        <p:cTn id="15" dur="800"/>
                                        <p:tgtEl>
                                          <p:spTgt spid="238"/>
                                        </p:tgtEl>
                                      </p:cBhvr>
                                    </p:animEffect>
                                  </p:childTnLst>
                                </p:cTn>
                              </p:par>
                            </p:childTnLst>
                          </p:cTn>
                        </p:par>
                        <p:par>
                          <p:cTn id="16" fill="hold">
                            <p:stCondLst>
                              <p:cond delay="2000"/>
                            </p:stCondLst>
                            <p:childTnLst>
                              <p:par>
                                <p:cTn id="17" presetID="10" presetClass="entr" fill="hold" grpId="4" nodeType="afterEffect">
                                  <p:stCondLst>
                                    <p:cond delay="0"/>
                                  </p:stCondLst>
                                  <p:iterate>
                                    <p:tmAbs val="0"/>
                                  </p:iterate>
                                  <p:childTnLst>
                                    <p:set>
                                      <p:cBhvr>
                                        <p:cTn id="18" fill="hold"/>
                                        <p:tgtEl>
                                          <p:spTgt spid="241"/>
                                        </p:tgtEl>
                                        <p:attrNameLst>
                                          <p:attrName>style.visibility</p:attrName>
                                        </p:attrNameLst>
                                      </p:cBhvr>
                                      <p:to>
                                        <p:strVal val="visible"/>
                                      </p:to>
                                    </p:set>
                                    <p:animEffect transition="in" filter="fade">
                                      <p:cBhvr>
                                        <p:cTn id="19" dur="1000"/>
                                        <p:tgtEl>
                                          <p:spTgt spid="241"/>
                                        </p:tgtEl>
                                      </p:cBhvr>
                                    </p:animEffect>
                                  </p:childTnLst>
                                </p:cTn>
                              </p:par>
                            </p:childTnLst>
                          </p:cTn>
                        </p:par>
                        <p:par>
                          <p:cTn id="20" fill="hold">
                            <p:stCondLst>
                              <p:cond delay="3000"/>
                            </p:stCondLst>
                            <p:childTnLst>
                              <p:par>
                                <p:cTn id="21" presetID="10" presetClass="entr" fill="hold" grpId="5" nodeType="afterEffect">
                                  <p:stCondLst>
                                    <p:cond delay="0"/>
                                  </p:stCondLst>
                                  <p:iterate>
                                    <p:tmAbs val="0"/>
                                  </p:iterate>
                                  <p:childTnLst>
                                    <p:set>
                                      <p:cBhvr>
                                        <p:cTn id="22" fill="hold"/>
                                        <p:tgtEl>
                                          <p:spTgt spid="239"/>
                                        </p:tgtEl>
                                        <p:attrNameLst>
                                          <p:attrName>style.visibility</p:attrName>
                                        </p:attrNameLst>
                                      </p:cBhvr>
                                      <p:to>
                                        <p:strVal val="visible"/>
                                      </p:to>
                                    </p:set>
                                    <p:animEffect transition="in" filter="fade">
                                      <p:cBhvr>
                                        <p:cTn id="23" dur="1000"/>
                                        <p:tgtEl>
                                          <p:spTgt spid="239"/>
                                        </p:tgtEl>
                                      </p:cBhvr>
                                    </p:animEffect>
                                  </p:childTnLst>
                                </p:cTn>
                              </p:par>
                            </p:childTnLst>
                          </p:cTn>
                        </p:par>
                        <p:par>
                          <p:cTn id="24" fill="hold">
                            <p:stCondLst>
                              <p:cond delay="4000"/>
                            </p:stCondLst>
                            <p:childTnLst>
                              <p:par>
                                <p:cTn id="25" presetID="10" presetClass="entr" fill="hold" grpId="6" nodeType="afterEffect">
                                  <p:stCondLst>
                                    <p:cond delay="0"/>
                                  </p:stCondLst>
                                  <p:iterate>
                                    <p:tmAbs val="0"/>
                                  </p:iterate>
                                  <p:childTnLst>
                                    <p:set>
                                      <p:cBhvr>
                                        <p:cTn id="26" fill="hold"/>
                                        <p:tgtEl>
                                          <p:spTgt spid="240"/>
                                        </p:tgtEl>
                                        <p:attrNameLst>
                                          <p:attrName>style.visibility</p:attrName>
                                        </p:attrNameLst>
                                      </p:cBhvr>
                                      <p:to>
                                        <p:strVal val="visible"/>
                                      </p:to>
                                    </p:set>
                                    <p:animEffect transition="in" filter="fade">
                                      <p:cBhvr>
                                        <p:cTn id="27" dur="10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1" animBg="1" advAuto="0"/>
      <p:bldP spid="237" grpId="2" animBg="1" advAuto="0"/>
      <p:bldP spid="238" grpId="3" animBg="1" advAuto="0"/>
      <p:bldP spid="239" grpId="5" animBg="1" advAuto="0"/>
      <p:bldP spid="240" grpId="6" animBg="1" advAuto="0"/>
      <p:bldP spid="241" grpId="4"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6. Choix du type de site web"/>
          <p:cNvSpPr txBox="1">
            <a:spLocks noGrp="1"/>
          </p:cNvSpPr>
          <p:nvPr>
            <p:ph type="ctrTitle"/>
          </p:nvPr>
        </p:nvSpPr>
        <p:spPr>
          <a:prstGeom prst="rect">
            <a:avLst/>
          </a:prstGeom>
        </p:spPr>
        <p:txBody>
          <a:bodyPr/>
          <a:lstStyle>
            <a:lvl1pPr algn="ctr" defTabSz="817244">
              <a:lnSpc>
                <a:spcPct val="100000"/>
              </a:lnSpc>
              <a:spcBef>
                <a:spcPts val="5800"/>
              </a:spcBef>
              <a:defRPr sz="7919" cap="none">
                <a:solidFill>
                  <a:schemeClr val="accent6">
                    <a:hueOff val="64508"/>
                    <a:satOff val="3195"/>
                    <a:lumOff val="-12691"/>
                  </a:schemeClr>
                </a:solidFill>
                <a:latin typeface="Futura"/>
                <a:ea typeface="Futura"/>
                <a:cs typeface="Futura"/>
                <a:sym typeface="Futura"/>
              </a:defRPr>
            </a:lvl1pPr>
          </a:lstStyle>
          <a:p>
            <a:r>
              <a:t>6. Choix du type de site web</a:t>
            </a:r>
          </a:p>
        </p:txBody>
      </p:sp>
      <p:sp>
        <p:nvSpPr>
          <p:cNvPr id="246" name="On devait faire le choix entre un développement “from scratch” ou bien en partant sur la base d’un CMS e-commerce.…"/>
          <p:cNvSpPr txBox="1">
            <a:spLocks noGrp="1"/>
          </p:cNvSpPr>
          <p:nvPr>
            <p:ph type="subTitle" sz="half" idx="1"/>
          </p:nvPr>
        </p:nvSpPr>
        <p:spPr>
          <a:xfrm>
            <a:off x="952500" y="2316153"/>
            <a:ext cx="22479000" cy="4087992"/>
          </a:xfrm>
          <a:prstGeom prst="rect">
            <a:avLst/>
          </a:prstGeom>
        </p:spPr>
        <p:txBody>
          <a:bodyPr>
            <a:normAutofit lnSpcReduction="10000"/>
          </a:bodyPr>
          <a:lstStyle/>
          <a:p>
            <a:pPr>
              <a:lnSpc>
                <a:spcPct val="100000"/>
              </a:lnSpc>
            </a:pPr>
            <a:r>
              <a:t>On devait faire le choix entre un développement “from scratch” ou bien en partant sur la base d’un CMS e-commerce.</a:t>
            </a:r>
          </a:p>
          <a:p>
            <a:pPr>
              <a:lnSpc>
                <a:spcPct val="100000"/>
              </a:lnSpc>
            </a:pPr>
            <a:endParaRPr/>
          </a:p>
          <a:p>
            <a:pPr>
              <a:lnSpc>
                <a:spcPct val="100000"/>
              </a:lnSpc>
            </a:pPr>
            <a:r>
              <a:t>Notre choix s’est orienté vers un développement “from scratch” pour plusieurs raisons :</a:t>
            </a:r>
          </a:p>
          <a:p>
            <a:pPr marL="397565" indent="-397565">
              <a:lnSpc>
                <a:spcPct val="100000"/>
              </a:lnSpc>
              <a:buClr>
                <a:srgbClr val="BEBEBE"/>
              </a:buClr>
              <a:buSzPct val="125000"/>
              <a:buChar char="•"/>
            </a:pPr>
            <a:r>
              <a:t>La personnalisation du site qui sera à l’image de ce que veut le client contrairement au CMS qui aura toujours une limitation</a:t>
            </a:r>
          </a:p>
          <a:p>
            <a:pPr marL="397565" indent="-397565">
              <a:lnSpc>
                <a:spcPct val="100000"/>
              </a:lnSpc>
              <a:buClr>
                <a:srgbClr val="BEBEBE"/>
              </a:buClr>
              <a:buSzPct val="125000"/>
              <a:buChar char="•"/>
            </a:pPr>
            <a:r>
              <a:t>Administration simplifiée : Tout comme le Front Office, le Back Office est développé sur mesure</a:t>
            </a:r>
          </a:p>
          <a:p>
            <a:pPr marL="397565" indent="-397565">
              <a:lnSpc>
                <a:spcPct val="100000"/>
              </a:lnSpc>
              <a:buClr>
                <a:srgbClr val="BEBEBE"/>
              </a:buClr>
              <a:buSzPct val="125000"/>
              <a:buChar char="•"/>
            </a:pPr>
            <a:r>
              <a:t>Intégrer et créer exactement les fonctionnalités et les éléments que le client désir pour le site</a:t>
            </a:r>
          </a:p>
          <a:p>
            <a:pPr marL="397565" indent="-397565">
              <a:buClr>
                <a:srgbClr val="BEBEBE"/>
              </a:buClr>
              <a:buSzPct val="125000"/>
              <a:buChar char="•"/>
            </a:pPr>
            <a:r>
              <a:t>Se démarquer de la concurrence</a:t>
            </a:r>
          </a:p>
          <a:p>
            <a:pPr marL="397565" indent="-397565">
              <a:buClr>
                <a:srgbClr val="BEBEBE"/>
              </a:buClr>
              <a:buSzPct val="125000"/>
              <a:buChar char="•"/>
            </a:pPr>
            <a:r>
              <a:t>Plus de fluidité dans le chargement</a:t>
            </a:r>
          </a:p>
        </p:txBody>
      </p:sp>
      <p:sp>
        <p:nvSpPr>
          <p:cNvPr id="247" name="Les technologies utilisées seront :"/>
          <p:cNvSpPr txBox="1"/>
          <p:nvPr/>
        </p:nvSpPr>
        <p:spPr>
          <a:xfrm>
            <a:off x="829557" y="6426237"/>
            <a:ext cx="7813484" cy="950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lnSpc>
                <a:spcPct val="120000"/>
              </a:lnSpc>
              <a:defRPr sz="4300"/>
            </a:lvl1pPr>
          </a:lstStyle>
          <a:p>
            <a:r>
              <a:t>Les technologies utilisées seront :</a:t>
            </a:r>
          </a:p>
        </p:txBody>
      </p:sp>
      <p:pic>
        <p:nvPicPr>
          <p:cNvPr id="248" name="pngwing.com.png" descr="pngwing.com.png"/>
          <p:cNvPicPr>
            <a:picLocks noChangeAspect="1"/>
          </p:cNvPicPr>
          <p:nvPr/>
        </p:nvPicPr>
        <p:blipFill>
          <a:blip r:embed="rId2"/>
          <a:stretch>
            <a:fillRect/>
          </a:stretch>
        </p:blipFill>
        <p:spPr>
          <a:xfrm>
            <a:off x="9473805" y="6025421"/>
            <a:ext cx="8474179" cy="3209917"/>
          </a:xfrm>
          <a:prstGeom prst="rect">
            <a:avLst/>
          </a:prstGeom>
          <a:ln w="12700">
            <a:miter lim="400000"/>
          </a:ln>
        </p:spPr>
      </p:pic>
      <p:pic>
        <p:nvPicPr>
          <p:cNvPr id="249" name="pngwing.com (2).png" descr="pngwing.com (2).png"/>
          <p:cNvPicPr>
            <a:picLocks noChangeAspect="1"/>
          </p:cNvPicPr>
          <p:nvPr/>
        </p:nvPicPr>
        <p:blipFill>
          <a:blip r:embed="rId3"/>
          <a:stretch>
            <a:fillRect/>
          </a:stretch>
        </p:blipFill>
        <p:spPr>
          <a:xfrm>
            <a:off x="16569329" y="5910693"/>
            <a:ext cx="5982000" cy="3988000"/>
          </a:xfrm>
          <a:prstGeom prst="rect">
            <a:avLst/>
          </a:prstGeom>
          <a:ln w="12700">
            <a:miter lim="400000"/>
          </a:ln>
        </p:spPr>
      </p:pic>
      <p:pic>
        <p:nvPicPr>
          <p:cNvPr id="250" name="pngwing.com (3).png" descr="pngwing.com (3).png"/>
          <p:cNvPicPr>
            <a:picLocks noChangeAspect="1"/>
          </p:cNvPicPr>
          <p:nvPr/>
        </p:nvPicPr>
        <p:blipFill>
          <a:blip r:embed="rId4"/>
          <a:stretch>
            <a:fillRect/>
          </a:stretch>
        </p:blipFill>
        <p:spPr>
          <a:xfrm>
            <a:off x="9248710" y="9985784"/>
            <a:ext cx="3304400" cy="2230470"/>
          </a:xfrm>
          <a:prstGeom prst="rect">
            <a:avLst/>
          </a:prstGeom>
          <a:ln w="12700">
            <a:miter lim="400000"/>
          </a:ln>
        </p:spPr>
      </p:pic>
      <p:pic>
        <p:nvPicPr>
          <p:cNvPr id="251" name="pngwing.com (5).png" descr="pngwing.com (5).png"/>
          <p:cNvPicPr>
            <a:picLocks noChangeAspect="1"/>
          </p:cNvPicPr>
          <p:nvPr/>
        </p:nvPicPr>
        <p:blipFill>
          <a:blip r:embed="rId5"/>
          <a:stretch>
            <a:fillRect/>
          </a:stretch>
        </p:blipFill>
        <p:spPr>
          <a:xfrm>
            <a:off x="19680755" y="9643267"/>
            <a:ext cx="4220872" cy="2374241"/>
          </a:xfrm>
          <a:prstGeom prst="rect">
            <a:avLst/>
          </a:prstGeom>
          <a:ln w="12700">
            <a:miter lim="400000"/>
          </a:ln>
        </p:spPr>
      </p:pic>
      <p:sp>
        <p:nvSpPr>
          <p:cNvPr id="252" name="Front End : HTML, CSS, Javascript"/>
          <p:cNvSpPr txBox="1"/>
          <p:nvPr/>
        </p:nvSpPr>
        <p:spPr>
          <a:xfrm>
            <a:off x="1145908" y="7594600"/>
            <a:ext cx="781348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200"/>
            </a:lvl1pPr>
          </a:lstStyle>
          <a:p>
            <a:r>
              <a:t>Front End : HTML, CSS, Javascript</a:t>
            </a:r>
          </a:p>
        </p:txBody>
      </p:sp>
      <p:sp>
        <p:nvSpPr>
          <p:cNvPr id="253" name="Framework Front End : Angular JS"/>
          <p:cNvSpPr txBox="1"/>
          <p:nvPr/>
        </p:nvSpPr>
        <p:spPr>
          <a:xfrm>
            <a:off x="1145908" y="8197600"/>
            <a:ext cx="781348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200"/>
            </a:lvl1pPr>
          </a:lstStyle>
          <a:p>
            <a:r>
              <a:t>Framework Front End : Angular JS</a:t>
            </a:r>
          </a:p>
        </p:txBody>
      </p:sp>
      <p:sp>
        <p:nvSpPr>
          <p:cNvPr id="254" name="Back End : Python, MySQL"/>
          <p:cNvSpPr txBox="1"/>
          <p:nvPr/>
        </p:nvSpPr>
        <p:spPr>
          <a:xfrm>
            <a:off x="1145908" y="8800601"/>
            <a:ext cx="781348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200"/>
            </a:lvl1pPr>
          </a:lstStyle>
          <a:p>
            <a:r>
              <a:t>Back End : Python, MySQL</a:t>
            </a:r>
          </a:p>
        </p:txBody>
      </p:sp>
      <p:sp>
        <p:nvSpPr>
          <p:cNvPr id="255" name="Framework Back End : django"/>
          <p:cNvSpPr txBox="1"/>
          <p:nvPr/>
        </p:nvSpPr>
        <p:spPr>
          <a:xfrm>
            <a:off x="1145908" y="9388866"/>
            <a:ext cx="781348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200"/>
            </a:lvl1pPr>
          </a:lstStyle>
          <a:p>
            <a:r>
              <a:t>Framework Back End : django</a:t>
            </a:r>
          </a:p>
        </p:txBody>
      </p:sp>
      <p:pic>
        <p:nvPicPr>
          <p:cNvPr id="256" name="pngwing.com (4).png" descr="pngwing.com (4).png"/>
          <p:cNvPicPr>
            <a:picLocks noChangeAspect="1"/>
          </p:cNvPicPr>
          <p:nvPr/>
        </p:nvPicPr>
        <p:blipFill>
          <a:blip r:embed="rId6"/>
          <a:stretch>
            <a:fillRect/>
          </a:stretch>
        </p:blipFill>
        <p:spPr>
          <a:xfrm>
            <a:off x="16569329" y="10240384"/>
            <a:ext cx="3437581" cy="1332407"/>
          </a:xfrm>
          <a:prstGeom prst="rect">
            <a:avLst/>
          </a:prstGeom>
          <a:ln w="12700">
            <a:miter lim="400000"/>
          </a:ln>
        </p:spPr>
      </p:pic>
      <p:sp>
        <p:nvSpPr>
          <p:cNvPr id="257" name="Serveur web : Apache"/>
          <p:cNvSpPr txBox="1"/>
          <p:nvPr/>
        </p:nvSpPr>
        <p:spPr>
          <a:xfrm>
            <a:off x="1133208" y="10011166"/>
            <a:ext cx="7813484"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3200"/>
            </a:lvl1pPr>
          </a:lstStyle>
          <a:p>
            <a:r>
              <a:t>Serveur web : Apache</a:t>
            </a:r>
          </a:p>
        </p:txBody>
      </p:sp>
      <p:sp>
        <p:nvSpPr>
          <p:cNvPr id="258" name="ANGULAR"/>
          <p:cNvSpPr txBox="1"/>
          <p:nvPr/>
        </p:nvSpPr>
        <p:spPr>
          <a:xfrm>
            <a:off x="18229667" y="6139293"/>
            <a:ext cx="2817615"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3800" b="1" cap="all">
                <a:solidFill>
                  <a:srgbClr val="000000"/>
                </a:solidFill>
              </a:defRPr>
            </a:lvl1pPr>
          </a:lstStyle>
          <a:p>
            <a:r>
              <a:t>ANGULAR</a:t>
            </a:r>
          </a:p>
        </p:txBody>
      </p:sp>
      <p:sp>
        <p:nvSpPr>
          <p:cNvPr id="259" name="APACHE"/>
          <p:cNvSpPr txBox="1"/>
          <p:nvPr/>
        </p:nvSpPr>
        <p:spPr>
          <a:xfrm>
            <a:off x="20163048" y="12161903"/>
            <a:ext cx="2305324" cy="66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3800" b="1" cap="all">
                <a:solidFill>
                  <a:srgbClr val="000000"/>
                </a:solidFill>
              </a:defRPr>
            </a:lvl1pPr>
          </a:lstStyle>
          <a:p>
            <a:r>
              <a:t>APACHE</a:t>
            </a:r>
          </a:p>
        </p:txBody>
      </p:sp>
      <p:sp>
        <p:nvSpPr>
          <p:cNvPr id="260" name="Un framework est un cadre dont l’objectif est de simplifier et d'uniformiser le travail des développeurs.…"/>
          <p:cNvSpPr txBox="1"/>
          <p:nvPr/>
        </p:nvSpPr>
        <p:spPr>
          <a:xfrm>
            <a:off x="952500" y="10773578"/>
            <a:ext cx="8200300" cy="21863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p>
            <a:pPr algn="l" defTabSz="610870">
              <a:spcBef>
                <a:spcPts val="4300"/>
              </a:spcBef>
              <a:defRPr sz="2664">
                <a:solidFill>
                  <a:srgbClr val="5B5854"/>
                </a:solidFill>
              </a:defRPr>
            </a:pPr>
            <a:r>
              <a:rPr dirty="0"/>
              <a:t>Un framework </a:t>
            </a:r>
            <a:r>
              <a:rPr dirty="0" err="1"/>
              <a:t>est</a:t>
            </a:r>
            <a:r>
              <a:rPr dirty="0"/>
              <a:t> un cadre </a:t>
            </a:r>
            <a:r>
              <a:rPr dirty="0" err="1"/>
              <a:t>dont</a:t>
            </a:r>
            <a:r>
              <a:rPr dirty="0"/>
              <a:t> </a:t>
            </a:r>
            <a:r>
              <a:rPr dirty="0" err="1"/>
              <a:t>l’objectif</a:t>
            </a:r>
            <a:r>
              <a:rPr dirty="0"/>
              <a:t> </a:t>
            </a:r>
            <a:r>
              <a:rPr dirty="0" err="1"/>
              <a:t>est</a:t>
            </a:r>
            <a:r>
              <a:rPr dirty="0"/>
              <a:t> de simplifier et </a:t>
            </a:r>
            <a:r>
              <a:rPr dirty="0" err="1"/>
              <a:t>d'uniformiser</a:t>
            </a:r>
            <a:r>
              <a:rPr dirty="0"/>
              <a:t> le travail des </a:t>
            </a:r>
            <a:r>
              <a:rPr dirty="0" err="1"/>
              <a:t>développeurs</a:t>
            </a:r>
            <a:r>
              <a:rPr dirty="0"/>
              <a:t>.</a:t>
            </a:r>
          </a:p>
          <a:p>
            <a:pPr algn="l" defTabSz="610870">
              <a:spcBef>
                <a:spcPts val="4300"/>
              </a:spcBef>
              <a:defRPr sz="2664">
                <a:solidFill>
                  <a:srgbClr val="5B5854"/>
                </a:solidFill>
              </a:defRPr>
            </a:pPr>
            <a:r>
              <a:rPr dirty="0"/>
              <a:t>Les frameworks </a:t>
            </a:r>
            <a:r>
              <a:rPr dirty="0" err="1"/>
              <a:t>sont</a:t>
            </a:r>
            <a:r>
              <a:rPr dirty="0"/>
              <a:t> </a:t>
            </a:r>
            <a:r>
              <a:rPr dirty="0" err="1"/>
              <a:t>donc</a:t>
            </a:r>
            <a:r>
              <a:rPr dirty="0"/>
              <a:t> </a:t>
            </a:r>
            <a:r>
              <a:rPr dirty="0" err="1"/>
              <a:t>conçus</a:t>
            </a:r>
            <a:r>
              <a:rPr dirty="0"/>
              <a:t> et </a:t>
            </a:r>
            <a:r>
              <a:rPr dirty="0" err="1"/>
              <a:t>utilisés</a:t>
            </a:r>
            <a:r>
              <a:rPr dirty="0"/>
              <a:t> pour modeler </a:t>
            </a:r>
            <a:r>
              <a:rPr dirty="0">
                <a:solidFill>
                  <a:schemeClr val="tx2"/>
                </a:solidFill>
              </a:rPr>
              <a:t>l’</a:t>
            </a:r>
            <a:r>
              <a:rPr lang="fr-FR" dirty="0">
                <a:solidFill>
                  <a:schemeClr val="tx2"/>
                </a:solidFill>
              </a:rPr>
              <a:t>architecture</a:t>
            </a:r>
            <a:r>
              <a:rPr dirty="0"/>
              <a:t> d’un site </a:t>
            </a:r>
            <a:r>
              <a:rPr dirty="0" err="1"/>
              <a:t>d’une</a:t>
            </a:r>
            <a:r>
              <a:rPr dirty="0"/>
              <a:t> application.</a:t>
            </a:r>
          </a:p>
        </p:txBody>
      </p:sp>
      <p:sp>
        <p:nvSpPr>
          <p:cNvPr id="261" name="ULMA Johann"/>
          <p:cNvSpPr txBox="1"/>
          <p:nvPr/>
        </p:nvSpPr>
        <p:spPr>
          <a:xfrm>
            <a:off x="17469789" y="13041472"/>
            <a:ext cx="5946926"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r">
              <a:lnSpc>
                <a:spcPct val="120000"/>
              </a:lnSpc>
              <a:defRPr sz="3200"/>
            </a:lvl1pPr>
          </a:lstStyle>
          <a:p>
            <a:r>
              <a:t>ULMA Johann</a:t>
            </a:r>
          </a:p>
        </p:txBody>
      </p:sp>
      <p:sp>
        <p:nvSpPr>
          <p:cNvPr id="262" name="Projet 6 : Analysez les besoins de votre client pour son groupe de pizzerias"/>
          <p:cNvSpPr txBox="1"/>
          <p:nvPr/>
        </p:nvSpPr>
        <p:spPr>
          <a:xfrm>
            <a:off x="948837" y="13041472"/>
            <a:ext cx="13455519" cy="63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lnSpc>
                <a:spcPct val="120000"/>
              </a:lnSpc>
              <a:defRPr sz="3200"/>
            </a:lvl1pPr>
          </a:lstStyle>
          <a:p>
            <a:r>
              <a:t>Projet 6 : Analysez les besoins de votre client pour son groupe de pizzerias</a:t>
            </a:r>
          </a:p>
        </p:txBody>
      </p:sp>
      <p:pic>
        <p:nvPicPr>
          <p:cNvPr id="263" name="pngwing.com (6).png" descr="pngwing.com (6).png"/>
          <p:cNvPicPr>
            <a:picLocks noChangeAspect="1"/>
          </p:cNvPicPr>
          <p:nvPr/>
        </p:nvPicPr>
        <p:blipFill>
          <a:blip r:embed="rId7"/>
          <a:stretch>
            <a:fillRect/>
          </a:stretch>
        </p:blipFill>
        <p:spPr>
          <a:xfrm>
            <a:off x="12599223" y="9640161"/>
            <a:ext cx="3441701" cy="258127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wipe dir="r"/>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p:tmAbs val="0"/>
                                  </p:iterate>
                                  <p:childTnLst>
                                    <p:set>
                                      <p:cBhvr>
                                        <p:cTn id="6" fill="hold"/>
                                        <p:tgtEl>
                                          <p:spTgt spid="247"/>
                                        </p:tgtEl>
                                        <p:attrNameLst>
                                          <p:attrName>style.visibility</p:attrName>
                                        </p:attrNameLst>
                                      </p:cBhvr>
                                      <p:to>
                                        <p:strVal val="visible"/>
                                      </p:to>
                                    </p:set>
                                    <p:animEffect transition="in" filter="fade">
                                      <p:cBhvr>
                                        <p:cTn id="7" dur="800"/>
                                        <p:tgtEl>
                                          <p:spTgt spid="247"/>
                                        </p:tgtEl>
                                      </p:cBhvr>
                                    </p:animEffect>
                                  </p:childTnLst>
                                </p:cTn>
                              </p:par>
                            </p:childTnLst>
                          </p:cTn>
                        </p:par>
                        <p:par>
                          <p:cTn id="8" fill="hold">
                            <p:stCondLst>
                              <p:cond delay="800"/>
                            </p:stCondLst>
                            <p:childTnLst>
                              <p:par>
                                <p:cTn id="9" presetID="10" presetClass="entr" fill="hold" grpId="2" nodeType="afterEffect">
                                  <p:stCondLst>
                                    <p:cond delay="0"/>
                                  </p:stCondLst>
                                  <p:iterate>
                                    <p:tmAbs val="0"/>
                                  </p:iterate>
                                  <p:childTnLst>
                                    <p:set>
                                      <p:cBhvr>
                                        <p:cTn id="10" fill="hold"/>
                                        <p:tgtEl>
                                          <p:spTgt spid="252"/>
                                        </p:tgtEl>
                                        <p:attrNameLst>
                                          <p:attrName>style.visibility</p:attrName>
                                        </p:attrNameLst>
                                      </p:cBhvr>
                                      <p:to>
                                        <p:strVal val="visible"/>
                                      </p:to>
                                    </p:set>
                                    <p:animEffect transition="in" filter="fade">
                                      <p:cBhvr>
                                        <p:cTn id="11" dur="800"/>
                                        <p:tgtEl>
                                          <p:spTgt spid="252"/>
                                        </p:tgtEl>
                                      </p:cBhvr>
                                    </p:animEffect>
                                  </p:childTnLst>
                                </p:cTn>
                              </p:par>
                            </p:childTnLst>
                          </p:cTn>
                        </p:par>
                        <p:par>
                          <p:cTn id="12" fill="hold">
                            <p:stCondLst>
                              <p:cond delay="1600"/>
                            </p:stCondLst>
                            <p:childTnLst>
                              <p:par>
                                <p:cTn id="13" presetID="9" presetClass="entr" fill="hold" grpId="3" nodeType="afterEffect">
                                  <p:stCondLst>
                                    <p:cond delay="0"/>
                                  </p:stCondLst>
                                  <p:iterate>
                                    <p:tmAbs val="0"/>
                                  </p:iterate>
                                  <p:childTnLst>
                                    <p:set>
                                      <p:cBhvr>
                                        <p:cTn id="14" fill="hold"/>
                                        <p:tgtEl>
                                          <p:spTgt spid="248"/>
                                        </p:tgtEl>
                                        <p:attrNameLst>
                                          <p:attrName>style.visibility</p:attrName>
                                        </p:attrNameLst>
                                      </p:cBhvr>
                                      <p:to>
                                        <p:strVal val="visible"/>
                                      </p:to>
                                    </p:set>
                                    <p:animEffect transition="in" filter="dissolve">
                                      <p:cBhvr>
                                        <p:cTn id="15" dur="1000"/>
                                        <p:tgtEl>
                                          <p:spTgt spid="248"/>
                                        </p:tgtEl>
                                      </p:cBhvr>
                                    </p:animEffect>
                                  </p:childTnLst>
                                </p:cTn>
                              </p:par>
                            </p:childTnLst>
                          </p:cTn>
                        </p:par>
                        <p:par>
                          <p:cTn id="16" fill="hold">
                            <p:stCondLst>
                              <p:cond delay="2600"/>
                            </p:stCondLst>
                            <p:childTnLst>
                              <p:par>
                                <p:cTn id="17" presetID="10" presetClass="entr" fill="hold" grpId="4" nodeType="afterEffect">
                                  <p:stCondLst>
                                    <p:cond delay="0"/>
                                  </p:stCondLst>
                                  <p:iterate>
                                    <p:tmAbs val="0"/>
                                  </p:iterate>
                                  <p:childTnLst>
                                    <p:set>
                                      <p:cBhvr>
                                        <p:cTn id="18" fill="hold"/>
                                        <p:tgtEl>
                                          <p:spTgt spid="253"/>
                                        </p:tgtEl>
                                        <p:attrNameLst>
                                          <p:attrName>style.visibility</p:attrName>
                                        </p:attrNameLst>
                                      </p:cBhvr>
                                      <p:to>
                                        <p:strVal val="visible"/>
                                      </p:to>
                                    </p:set>
                                    <p:animEffect transition="in" filter="fade">
                                      <p:cBhvr>
                                        <p:cTn id="19" dur="800"/>
                                        <p:tgtEl>
                                          <p:spTgt spid="253"/>
                                        </p:tgtEl>
                                      </p:cBhvr>
                                    </p:animEffect>
                                  </p:childTnLst>
                                </p:cTn>
                              </p:par>
                            </p:childTnLst>
                          </p:cTn>
                        </p:par>
                        <p:par>
                          <p:cTn id="20" fill="hold">
                            <p:stCondLst>
                              <p:cond delay="3400"/>
                            </p:stCondLst>
                            <p:childTnLst>
                              <p:par>
                                <p:cTn id="21" presetID="9" presetClass="entr" fill="hold" grpId="5" nodeType="afterEffect">
                                  <p:stCondLst>
                                    <p:cond delay="0"/>
                                  </p:stCondLst>
                                  <p:iterate>
                                    <p:tmAbs val="0"/>
                                  </p:iterate>
                                  <p:childTnLst>
                                    <p:set>
                                      <p:cBhvr>
                                        <p:cTn id="22" fill="hold"/>
                                        <p:tgtEl>
                                          <p:spTgt spid="258"/>
                                        </p:tgtEl>
                                        <p:attrNameLst>
                                          <p:attrName>style.visibility</p:attrName>
                                        </p:attrNameLst>
                                      </p:cBhvr>
                                      <p:to>
                                        <p:strVal val="visible"/>
                                      </p:to>
                                    </p:set>
                                    <p:animEffect transition="in" filter="dissolve">
                                      <p:cBhvr>
                                        <p:cTn id="23" dur="1000"/>
                                        <p:tgtEl>
                                          <p:spTgt spid="258"/>
                                        </p:tgtEl>
                                      </p:cBhvr>
                                    </p:animEffect>
                                  </p:childTnLst>
                                </p:cTn>
                              </p:par>
                              <p:par>
                                <p:cTn id="24" presetID="9" presetClass="entr" fill="hold" grpId="6" nodeType="withEffect">
                                  <p:stCondLst>
                                    <p:cond delay="0"/>
                                  </p:stCondLst>
                                  <p:iterate>
                                    <p:tmAbs val="0"/>
                                  </p:iterate>
                                  <p:childTnLst>
                                    <p:set>
                                      <p:cBhvr>
                                        <p:cTn id="25" fill="hold"/>
                                        <p:tgtEl>
                                          <p:spTgt spid="249"/>
                                        </p:tgtEl>
                                        <p:attrNameLst>
                                          <p:attrName>style.visibility</p:attrName>
                                        </p:attrNameLst>
                                      </p:cBhvr>
                                      <p:to>
                                        <p:strVal val="visible"/>
                                      </p:to>
                                    </p:set>
                                    <p:animEffect transition="in" filter="dissolve">
                                      <p:cBhvr>
                                        <p:cTn id="26" dur="1500"/>
                                        <p:tgtEl>
                                          <p:spTgt spid="249"/>
                                        </p:tgtEl>
                                      </p:cBhvr>
                                    </p:animEffect>
                                  </p:childTnLst>
                                </p:cTn>
                              </p:par>
                            </p:childTnLst>
                          </p:cTn>
                        </p:par>
                        <p:par>
                          <p:cTn id="27" fill="hold">
                            <p:stCondLst>
                              <p:cond delay="4900"/>
                            </p:stCondLst>
                            <p:childTnLst>
                              <p:par>
                                <p:cTn id="28" presetID="10" presetClass="entr" fill="hold" grpId="7" nodeType="afterEffect">
                                  <p:stCondLst>
                                    <p:cond delay="0"/>
                                  </p:stCondLst>
                                  <p:iterate>
                                    <p:tmAbs val="0"/>
                                  </p:iterate>
                                  <p:childTnLst>
                                    <p:set>
                                      <p:cBhvr>
                                        <p:cTn id="29" fill="hold"/>
                                        <p:tgtEl>
                                          <p:spTgt spid="254"/>
                                        </p:tgtEl>
                                        <p:attrNameLst>
                                          <p:attrName>style.visibility</p:attrName>
                                        </p:attrNameLst>
                                      </p:cBhvr>
                                      <p:to>
                                        <p:strVal val="visible"/>
                                      </p:to>
                                    </p:set>
                                    <p:animEffect transition="in" filter="fade">
                                      <p:cBhvr>
                                        <p:cTn id="30" dur="800"/>
                                        <p:tgtEl>
                                          <p:spTgt spid="254"/>
                                        </p:tgtEl>
                                      </p:cBhvr>
                                    </p:animEffect>
                                  </p:childTnLst>
                                </p:cTn>
                              </p:par>
                            </p:childTnLst>
                          </p:cTn>
                        </p:par>
                        <p:par>
                          <p:cTn id="31" fill="hold">
                            <p:stCondLst>
                              <p:cond delay="5700"/>
                            </p:stCondLst>
                            <p:childTnLst>
                              <p:par>
                                <p:cTn id="32" presetID="9" presetClass="entr" fill="hold" grpId="8" nodeType="afterEffect">
                                  <p:stCondLst>
                                    <p:cond delay="0"/>
                                  </p:stCondLst>
                                  <p:iterate>
                                    <p:tmAbs val="0"/>
                                  </p:iterate>
                                  <p:childTnLst>
                                    <p:set>
                                      <p:cBhvr>
                                        <p:cTn id="33" fill="hold"/>
                                        <p:tgtEl>
                                          <p:spTgt spid="250"/>
                                        </p:tgtEl>
                                        <p:attrNameLst>
                                          <p:attrName>style.visibility</p:attrName>
                                        </p:attrNameLst>
                                      </p:cBhvr>
                                      <p:to>
                                        <p:strVal val="visible"/>
                                      </p:to>
                                    </p:set>
                                    <p:animEffect transition="in" filter="dissolve">
                                      <p:cBhvr>
                                        <p:cTn id="34" dur="1000"/>
                                        <p:tgtEl>
                                          <p:spTgt spid="250"/>
                                        </p:tgtEl>
                                      </p:cBhvr>
                                    </p:animEffect>
                                  </p:childTnLst>
                                </p:cTn>
                              </p:par>
                              <p:par>
                                <p:cTn id="35" presetID="9" presetClass="entr" fill="hold" grpId="9" nodeType="withEffect">
                                  <p:stCondLst>
                                    <p:cond delay="0"/>
                                  </p:stCondLst>
                                  <p:iterate>
                                    <p:tmAbs val="0"/>
                                  </p:iterate>
                                  <p:childTnLst>
                                    <p:set>
                                      <p:cBhvr>
                                        <p:cTn id="36" fill="hold"/>
                                        <p:tgtEl>
                                          <p:spTgt spid="263"/>
                                        </p:tgtEl>
                                        <p:attrNameLst>
                                          <p:attrName>style.visibility</p:attrName>
                                        </p:attrNameLst>
                                      </p:cBhvr>
                                      <p:to>
                                        <p:strVal val="visible"/>
                                      </p:to>
                                    </p:set>
                                    <p:animEffect transition="in" filter="dissolve">
                                      <p:cBhvr>
                                        <p:cTn id="37" dur="1000"/>
                                        <p:tgtEl>
                                          <p:spTgt spid="263"/>
                                        </p:tgtEl>
                                      </p:cBhvr>
                                    </p:animEffect>
                                  </p:childTnLst>
                                </p:cTn>
                              </p:par>
                            </p:childTnLst>
                          </p:cTn>
                        </p:par>
                        <p:par>
                          <p:cTn id="38" fill="hold">
                            <p:stCondLst>
                              <p:cond delay="6700"/>
                            </p:stCondLst>
                            <p:childTnLst>
                              <p:par>
                                <p:cTn id="39" presetID="10" presetClass="entr" fill="hold" grpId="10" nodeType="afterEffect">
                                  <p:stCondLst>
                                    <p:cond delay="0"/>
                                  </p:stCondLst>
                                  <p:iterate>
                                    <p:tmAbs val="0"/>
                                  </p:iterate>
                                  <p:childTnLst>
                                    <p:set>
                                      <p:cBhvr>
                                        <p:cTn id="40" fill="hold"/>
                                        <p:tgtEl>
                                          <p:spTgt spid="255"/>
                                        </p:tgtEl>
                                        <p:attrNameLst>
                                          <p:attrName>style.visibility</p:attrName>
                                        </p:attrNameLst>
                                      </p:cBhvr>
                                      <p:to>
                                        <p:strVal val="visible"/>
                                      </p:to>
                                    </p:set>
                                    <p:animEffect transition="in" filter="fade">
                                      <p:cBhvr>
                                        <p:cTn id="41" dur="800"/>
                                        <p:tgtEl>
                                          <p:spTgt spid="255"/>
                                        </p:tgtEl>
                                      </p:cBhvr>
                                    </p:animEffect>
                                  </p:childTnLst>
                                </p:cTn>
                              </p:par>
                            </p:childTnLst>
                          </p:cTn>
                        </p:par>
                        <p:par>
                          <p:cTn id="42" fill="hold">
                            <p:stCondLst>
                              <p:cond delay="7500"/>
                            </p:stCondLst>
                            <p:childTnLst>
                              <p:par>
                                <p:cTn id="43" presetID="9" presetClass="entr" fill="hold" grpId="11" nodeType="afterEffect">
                                  <p:stCondLst>
                                    <p:cond delay="0"/>
                                  </p:stCondLst>
                                  <p:iterate>
                                    <p:tmAbs val="0"/>
                                  </p:iterate>
                                  <p:childTnLst>
                                    <p:set>
                                      <p:cBhvr>
                                        <p:cTn id="44" fill="hold"/>
                                        <p:tgtEl>
                                          <p:spTgt spid="256"/>
                                        </p:tgtEl>
                                        <p:attrNameLst>
                                          <p:attrName>style.visibility</p:attrName>
                                        </p:attrNameLst>
                                      </p:cBhvr>
                                      <p:to>
                                        <p:strVal val="visible"/>
                                      </p:to>
                                    </p:set>
                                    <p:animEffect transition="in" filter="dissolve">
                                      <p:cBhvr>
                                        <p:cTn id="45" dur="1000"/>
                                        <p:tgtEl>
                                          <p:spTgt spid="256"/>
                                        </p:tgtEl>
                                      </p:cBhvr>
                                    </p:animEffect>
                                  </p:childTnLst>
                                </p:cTn>
                              </p:par>
                            </p:childTnLst>
                          </p:cTn>
                        </p:par>
                        <p:par>
                          <p:cTn id="46" fill="hold">
                            <p:stCondLst>
                              <p:cond delay="8500"/>
                            </p:stCondLst>
                            <p:childTnLst>
                              <p:par>
                                <p:cTn id="47" presetID="10" presetClass="entr" fill="hold" grpId="12" nodeType="afterEffect">
                                  <p:stCondLst>
                                    <p:cond delay="0"/>
                                  </p:stCondLst>
                                  <p:iterate>
                                    <p:tmAbs val="0"/>
                                  </p:iterate>
                                  <p:childTnLst>
                                    <p:set>
                                      <p:cBhvr>
                                        <p:cTn id="48" fill="hold"/>
                                        <p:tgtEl>
                                          <p:spTgt spid="257"/>
                                        </p:tgtEl>
                                        <p:attrNameLst>
                                          <p:attrName>style.visibility</p:attrName>
                                        </p:attrNameLst>
                                      </p:cBhvr>
                                      <p:to>
                                        <p:strVal val="visible"/>
                                      </p:to>
                                    </p:set>
                                    <p:animEffect transition="in" filter="fade">
                                      <p:cBhvr>
                                        <p:cTn id="49" dur="800"/>
                                        <p:tgtEl>
                                          <p:spTgt spid="257"/>
                                        </p:tgtEl>
                                      </p:cBhvr>
                                    </p:animEffect>
                                  </p:childTnLst>
                                </p:cTn>
                              </p:par>
                            </p:childTnLst>
                          </p:cTn>
                        </p:par>
                        <p:par>
                          <p:cTn id="50" fill="hold">
                            <p:stCondLst>
                              <p:cond delay="9300"/>
                            </p:stCondLst>
                            <p:childTnLst>
                              <p:par>
                                <p:cTn id="51" presetID="9" presetClass="entr" fill="hold" grpId="13" nodeType="afterEffect">
                                  <p:stCondLst>
                                    <p:cond delay="0"/>
                                  </p:stCondLst>
                                  <p:iterate>
                                    <p:tmAbs val="0"/>
                                  </p:iterate>
                                  <p:childTnLst>
                                    <p:set>
                                      <p:cBhvr>
                                        <p:cTn id="52" fill="hold"/>
                                        <p:tgtEl>
                                          <p:spTgt spid="259"/>
                                        </p:tgtEl>
                                        <p:attrNameLst>
                                          <p:attrName>style.visibility</p:attrName>
                                        </p:attrNameLst>
                                      </p:cBhvr>
                                      <p:to>
                                        <p:strVal val="visible"/>
                                      </p:to>
                                    </p:set>
                                    <p:animEffect transition="in" filter="dissolve">
                                      <p:cBhvr>
                                        <p:cTn id="53" dur="1000"/>
                                        <p:tgtEl>
                                          <p:spTgt spid="259"/>
                                        </p:tgtEl>
                                      </p:cBhvr>
                                    </p:animEffect>
                                  </p:childTnLst>
                                </p:cTn>
                              </p:par>
                              <p:par>
                                <p:cTn id="54" presetID="9" presetClass="entr" fill="hold" grpId="14" nodeType="withEffect">
                                  <p:stCondLst>
                                    <p:cond delay="0"/>
                                  </p:stCondLst>
                                  <p:iterate>
                                    <p:tmAbs val="0"/>
                                  </p:iterate>
                                  <p:childTnLst>
                                    <p:set>
                                      <p:cBhvr>
                                        <p:cTn id="55" fill="hold"/>
                                        <p:tgtEl>
                                          <p:spTgt spid="251"/>
                                        </p:tgtEl>
                                        <p:attrNameLst>
                                          <p:attrName>style.visibility</p:attrName>
                                        </p:attrNameLst>
                                      </p:cBhvr>
                                      <p:to>
                                        <p:strVal val="visible"/>
                                      </p:to>
                                    </p:set>
                                    <p:animEffect transition="in" filter="dissolve">
                                      <p:cBhvr>
                                        <p:cTn id="56" dur="1000"/>
                                        <p:tgtEl>
                                          <p:spTgt spid="251"/>
                                        </p:tgtEl>
                                      </p:cBhvr>
                                    </p:animEffect>
                                  </p:childTnLst>
                                </p:cTn>
                              </p:par>
                            </p:childTnLst>
                          </p:cTn>
                        </p:par>
                        <p:par>
                          <p:cTn id="57" fill="hold">
                            <p:stCondLst>
                              <p:cond delay="10300"/>
                            </p:stCondLst>
                            <p:childTnLst>
                              <p:par>
                                <p:cTn id="58" presetID="2" presetClass="entr" presetSubtype="8" fill="hold" grpId="15" nodeType="afterEffect">
                                  <p:stCondLst>
                                    <p:cond delay="0"/>
                                  </p:stCondLst>
                                  <p:iterate type="lt">
                                    <p:tmAbs val="0"/>
                                  </p:iterate>
                                  <p:childTnLst>
                                    <p:set>
                                      <p:cBhvr>
                                        <p:cTn id="59" fill="hold"/>
                                        <p:tgtEl>
                                          <p:spTgt spid="260"/>
                                        </p:tgtEl>
                                        <p:attrNameLst>
                                          <p:attrName>style.visibility</p:attrName>
                                        </p:attrNameLst>
                                      </p:cBhvr>
                                      <p:to>
                                        <p:strVal val="visible"/>
                                      </p:to>
                                    </p:set>
                                    <p:anim calcmode="lin" valueType="num">
                                      <p:cBhvr>
                                        <p:cTn id="60" dur="1000" fill="hold"/>
                                        <p:tgtEl>
                                          <p:spTgt spid="260"/>
                                        </p:tgtEl>
                                        <p:attrNameLst>
                                          <p:attrName>ppt_x</p:attrName>
                                        </p:attrNameLst>
                                      </p:cBhvr>
                                      <p:tavLst>
                                        <p:tav tm="0">
                                          <p:val>
                                            <p:strVal val="0-#ppt_w/2"/>
                                          </p:val>
                                        </p:tav>
                                        <p:tav tm="100000">
                                          <p:val>
                                            <p:strVal val="#ppt_x"/>
                                          </p:val>
                                        </p:tav>
                                      </p:tavLst>
                                    </p:anim>
                                    <p:anim calcmode="lin" valueType="num">
                                      <p:cBhvr>
                                        <p:cTn id="61" dur="1000" fill="hold"/>
                                        <p:tgtEl>
                                          <p:spTgt spid="2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1" animBg="1" advAuto="0"/>
      <p:bldP spid="248" grpId="3" animBg="1" advAuto="0"/>
      <p:bldP spid="249" grpId="6" animBg="1" advAuto="0"/>
      <p:bldP spid="250" grpId="8" animBg="1" advAuto="0"/>
      <p:bldP spid="251" grpId="14" animBg="1" advAuto="0"/>
      <p:bldP spid="252" grpId="2" animBg="1" advAuto="0"/>
      <p:bldP spid="253" grpId="4" animBg="1" advAuto="0"/>
      <p:bldP spid="254" grpId="7" animBg="1" advAuto="0"/>
      <p:bldP spid="255" grpId="10" animBg="1" advAuto="0"/>
      <p:bldP spid="256" grpId="11" animBg="1" advAuto="0"/>
      <p:bldP spid="257" grpId="12" animBg="1" advAuto="0"/>
      <p:bldP spid="258" grpId="5" animBg="1" advAuto="0"/>
      <p:bldP spid="259" grpId="13" animBg="1" advAuto="0"/>
      <p:bldP spid="260" grpId="15" animBg="1" advAuto="0"/>
      <p:bldP spid="263" grpId="9"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3">
  <a:themeElements>
    <a:clrScheme name="New_Template3">
      <a:dk1>
        <a:srgbClr val="606060"/>
      </a:dk1>
      <a:lt1>
        <a:srgbClr val="006060"/>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3">
      <a:majorFont>
        <a:latin typeface="Gill Sans Light"/>
        <a:ea typeface="Gill Sans Light"/>
        <a:cs typeface="Gill Sans Light"/>
      </a:majorFont>
      <a:minorFont>
        <a:latin typeface="Gill Sans"/>
        <a:ea typeface="Gill Sans"/>
        <a:cs typeface="Gill Sans"/>
      </a:minorFont>
    </a:fontScheme>
    <a:fmtScheme name="New_Template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dir="5400000" rotWithShape="0">
              <a:srgbClr val="000000">
                <a:alpha val="60000"/>
              </a:srgbClr>
            </a:outerShdw>
          </a:effectLst>
        </a:effectStyle>
        <a:effectStyle>
          <a:effectLst>
            <a:outerShdw blurRad="50800" dist="25400" dir="54000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254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6F6A5A"/>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0606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3">
  <a:themeElements>
    <a:clrScheme name="New_Template3">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3">
      <a:majorFont>
        <a:latin typeface="Gill Sans Light"/>
        <a:ea typeface="Gill Sans Light"/>
        <a:cs typeface="Gill Sans Light"/>
      </a:majorFont>
      <a:minorFont>
        <a:latin typeface="Gill Sans"/>
        <a:ea typeface="Gill Sans"/>
        <a:cs typeface="Gill Sans"/>
      </a:minorFont>
    </a:fontScheme>
    <a:fmtScheme name="New_Template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dir="5400000" rotWithShape="0">
              <a:srgbClr val="000000">
                <a:alpha val="60000"/>
              </a:srgbClr>
            </a:outerShdw>
          </a:effectLst>
        </a:effectStyle>
        <a:effectStyle>
          <a:effectLst>
            <a:outerShdw blurRad="50800" dist="25400" dir="54000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254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6F6A5A"/>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60606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TotalTime>
  <Words>1799</Words>
  <Application>Microsoft Macintosh PowerPoint</Application>
  <PresentationFormat>Personnalisé</PresentationFormat>
  <Paragraphs>226</Paragraphs>
  <Slides>15</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15</vt:i4>
      </vt:variant>
    </vt:vector>
  </HeadingPairs>
  <TitlesOfParts>
    <vt:vector size="21" baseType="lpstr">
      <vt:lpstr>Futura</vt:lpstr>
      <vt:lpstr>Gill Sans</vt:lpstr>
      <vt:lpstr>Gill Sans Light</vt:lpstr>
      <vt:lpstr>Helvetica</vt:lpstr>
      <vt:lpstr>Helvetica Neue</vt:lpstr>
      <vt:lpstr>New_Template3</vt:lpstr>
      <vt:lpstr>Présentation du projet</vt:lpstr>
      <vt:lpstr>SOMMAIRE</vt:lpstr>
      <vt:lpstr>1. Cadre du projet</vt:lpstr>
      <vt:lpstr>2. Les acteurs et les fonctionnalités</vt:lpstr>
      <vt:lpstr>Les fonctionnalités</vt:lpstr>
      <vt:lpstr>3. Architecture</vt:lpstr>
      <vt:lpstr>4. Base de données</vt:lpstr>
      <vt:lpstr>5. Serveur Web</vt:lpstr>
      <vt:lpstr>6. Choix du type de site web</vt:lpstr>
      <vt:lpstr>7. Solution de paiement</vt:lpstr>
      <vt:lpstr>8. Hébergeur</vt:lpstr>
      <vt:lpstr>9. Matériel</vt:lpstr>
      <vt:lpstr>10. Processus de commande</vt:lpstr>
      <vt:lpstr>10. Le budget</vt:lpstr>
      <vt:lpstr>11.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du projet</dc:title>
  <cp:lastModifiedBy>Microsoft Office User</cp:lastModifiedBy>
  <cp:revision>4</cp:revision>
  <dcterms:modified xsi:type="dcterms:W3CDTF">2021-03-29T07:40:27Z</dcterms:modified>
</cp:coreProperties>
</file>